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81" r:id="rId6"/>
    <p:sldId id="282" r:id="rId7"/>
    <p:sldId id="257" r:id="rId8"/>
    <p:sldId id="274" r:id="rId9"/>
    <p:sldId id="277" r:id="rId10"/>
    <p:sldId id="273" r:id="rId11"/>
    <p:sldId id="261" r:id="rId12"/>
    <p:sldId id="258" r:id="rId13"/>
    <p:sldId id="275" r:id="rId14"/>
    <p:sldId id="276" r:id="rId15"/>
    <p:sldId id="266" r:id="rId16"/>
    <p:sldId id="267" r:id="rId17"/>
    <p:sldId id="268" r:id="rId18"/>
    <p:sldId id="269" r:id="rId19"/>
    <p:sldId id="271" r:id="rId20"/>
    <p:sldId id="270" r:id="rId21"/>
    <p:sldId id="272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510BDB-255D-85DC-34C3-74271A4F1B11}" name="Hari Wibawanto" initials="HW" userId="S::hariwibawanto@mail.unnes.ac.id::d7867380-e7da-470f-970d-e1cda3bbf96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iwibawanto@gmail.com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C0AF5-7C56-37ED-5D38-8F3D42D7A003}" v="198" dt="2025-05-13T02:44:03.353"/>
    <p1510:client id="{0C4D669A-314A-6522-CC19-BBC990E7995A}" v="61" dt="2025-05-13T03:20:30.273"/>
    <p1510:client id="{38784810-B447-2EF1-D586-C50762F508C8}" v="281" dt="2025-05-13T03:04:46.997"/>
    <p1510:client id="{7B52A727-F34E-9805-AF5E-6FCDB81AF6FA}" v="10" dt="2025-05-11T04:16:57.6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8" autoAdjust="0"/>
  </p:normalViewPr>
  <p:slideViewPr>
    <p:cSldViewPr snapToGrid="0">
      <p:cViewPr>
        <p:scale>
          <a:sx n="80" d="100"/>
          <a:sy n="80" d="100"/>
        </p:scale>
        <p:origin x="-677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05-14T08:32:18.625" idx="1">
    <p:pos x="1824" y="2700"/>
    <p:text>PDDIKTI: 200 LPTK penyelenggara PPG termasuk yang berada di bawah Kementerian Agama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AD711-79CB-49FC-A057-F27892C3FF4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CAC116-91EE-4E5F-A53D-2E5390C58551}">
      <dgm:prSet phldrT="[Text]" phldr="0"/>
      <dgm:spPr/>
      <dgm:t>
        <a:bodyPr/>
        <a:lstStyle/>
        <a:p>
          <a:pPr rtl="0"/>
          <a:r>
            <a:rPr lang="en-US" dirty="0">
              <a:latin typeface="Univers Condensed"/>
            </a:rPr>
            <a:t> Focus Group Discussion </a:t>
          </a:r>
          <a:r>
            <a:rPr lang="en-US" dirty="0" err="1">
              <a:latin typeface="Univers Condensed"/>
            </a:rPr>
            <a:t>atau</a:t>
          </a:r>
          <a:r>
            <a:rPr lang="en-US" dirty="0">
              <a:latin typeface="Univers Condensed"/>
            </a:rPr>
            <a:t> Workshop</a:t>
          </a:r>
          <a:endParaRPr lang="en-US" dirty="0"/>
        </a:p>
      </dgm:t>
    </dgm:pt>
    <dgm:pt modelId="{9515B27B-047D-4155-BD3F-6C1A3CF7E6D1}" type="parTrans" cxnId="{4AD92A74-A23E-4434-8D2C-91C13ADACA13}">
      <dgm:prSet/>
      <dgm:spPr/>
      <dgm:t>
        <a:bodyPr/>
        <a:lstStyle/>
        <a:p>
          <a:endParaRPr lang="en-US"/>
        </a:p>
      </dgm:t>
    </dgm:pt>
    <dgm:pt modelId="{45664DAD-DFF2-41E9-9644-78115091B038}" type="sibTrans" cxnId="{4AD92A74-A23E-4434-8D2C-91C13ADACA13}">
      <dgm:prSet/>
      <dgm:spPr/>
      <dgm:t>
        <a:bodyPr/>
        <a:lstStyle/>
        <a:p>
          <a:endParaRPr lang="en-US"/>
        </a:p>
      </dgm:t>
    </dgm:pt>
    <dgm:pt modelId="{6AC5C79A-CDD9-4A19-AA81-8B6959719601}">
      <dgm:prSet phldrT="[Text]" phldr="0"/>
      <dgm:spPr/>
      <dgm:t>
        <a:bodyPr/>
        <a:lstStyle/>
        <a:p>
          <a:pPr rtl="0"/>
          <a:r>
            <a:rPr lang="en-US" dirty="0">
              <a:latin typeface="Univers Condensed"/>
            </a:rPr>
            <a:t> </a:t>
          </a:r>
          <a:r>
            <a:rPr lang="en-US" dirty="0" err="1">
              <a:latin typeface="Univers Condensed"/>
            </a:rPr>
            <a:t>Pemutakhiran</a:t>
          </a:r>
          <a:r>
            <a:rPr lang="en-US" dirty="0">
              <a:latin typeface="Univers Condensed"/>
            </a:rPr>
            <a:t> </a:t>
          </a:r>
          <a:r>
            <a:rPr lang="en-US" dirty="0" err="1">
              <a:latin typeface="Univers Condensed"/>
            </a:rPr>
            <a:t>Fasilitas</a:t>
          </a:r>
          <a:r>
            <a:rPr lang="en-US" dirty="0">
              <a:latin typeface="Univers Condensed"/>
            </a:rPr>
            <a:t> </a:t>
          </a:r>
          <a:r>
            <a:rPr lang="en-US" i="1" dirty="0">
              <a:latin typeface="Univers Condensed"/>
            </a:rPr>
            <a:t>Microteaching</a:t>
          </a:r>
          <a:endParaRPr lang="en-US" i="1" dirty="0"/>
        </a:p>
      </dgm:t>
    </dgm:pt>
    <dgm:pt modelId="{89BC1372-0439-4C9F-91B6-5563D95EAE0E}" type="parTrans" cxnId="{B3E2A9D7-5D52-43BC-99FF-250AD1C9BBCD}">
      <dgm:prSet/>
      <dgm:spPr/>
      <dgm:t>
        <a:bodyPr/>
        <a:lstStyle/>
        <a:p>
          <a:endParaRPr lang="en-US"/>
        </a:p>
      </dgm:t>
    </dgm:pt>
    <dgm:pt modelId="{93689DF8-AC2A-4160-B89B-45C63D62D477}" type="sibTrans" cxnId="{B3E2A9D7-5D52-43BC-99FF-250AD1C9BBCD}">
      <dgm:prSet/>
      <dgm:spPr/>
      <dgm:t>
        <a:bodyPr/>
        <a:lstStyle/>
        <a:p>
          <a:endParaRPr lang="en-US"/>
        </a:p>
      </dgm:t>
    </dgm:pt>
    <dgm:pt modelId="{7EA19B7D-C22C-4C04-9A9B-A656A6FBF870}">
      <dgm:prSet phldrT="[Text]" phldr="0"/>
      <dgm:spPr/>
      <dgm:t>
        <a:bodyPr/>
        <a:lstStyle/>
        <a:p>
          <a:pPr rtl="0"/>
          <a:r>
            <a:rPr lang="en-US" dirty="0" err="1">
              <a:latin typeface="Univers Condensed"/>
            </a:rPr>
            <a:t>Fasilitasi</a:t>
          </a:r>
          <a:r>
            <a:rPr lang="en-US" dirty="0">
              <a:latin typeface="Univers Condensed"/>
            </a:rPr>
            <a:t> dan Bantuan Article Processing Fee</a:t>
          </a:r>
          <a:endParaRPr lang="en-US" dirty="0"/>
        </a:p>
      </dgm:t>
    </dgm:pt>
    <dgm:pt modelId="{4AF89B10-DE2C-44CE-A12A-8BDAAE327645}" type="parTrans" cxnId="{6C771625-31CF-4BC8-8B61-9ED438FDA06E}">
      <dgm:prSet/>
      <dgm:spPr/>
      <dgm:t>
        <a:bodyPr/>
        <a:lstStyle/>
        <a:p>
          <a:endParaRPr lang="en-US"/>
        </a:p>
      </dgm:t>
    </dgm:pt>
    <dgm:pt modelId="{6CB3D05C-FBD6-4940-B8F7-D360F8F66151}" type="sibTrans" cxnId="{6C771625-31CF-4BC8-8B61-9ED438FDA06E}">
      <dgm:prSet/>
      <dgm:spPr/>
      <dgm:t>
        <a:bodyPr/>
        <a:lstStyle/>
        <a:p>
          <a:endParaRPr lang="en-US"/>
        </a:p>
      </dgm:t>
    </dgm:pt>
    <dgm:pt modelId="{1D4B0308-177A-405F-93B3-B9899FF75683}" type="pres">
      <dgm:prSet presAssocID="{F4BAD711-79CB-49FC-A057-F27892C3FF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698D8-55F1-449E-AC0E-E6BEAA349BD9}" type="pres">
      <dgm:prSet presAssocID="{CDCAC116-91EE-4E5F-A53D-2E5390C58551}" presName="parentLin" presStyleCnt="0"/>
      <dgm:spPr/>
    </dgm:pt>
    <dgm:pt modelId="{FD93D9D9-38E1-4417-ABCD-A17BD5E69046}" type="pres">
      <dgm:prSet presAssocID="{CDCAC116-91EE-4E5F-A53D-2E5390C5855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FD76A04-6433-41C5-9C89-8A1E264D24EC}" type="pres">
      <dgm:prSet presAssocID="{CDCAC116-91EE-4E5F-A53D-2E5390C5855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B9434-84EF-41DD-B641-5650209B0A7E}" type="pres">
      <dgm:prSet presAssocID="{CDCAC116-91EE-4E5F-A53D-2E5390C58551}" presName="negativeSpace" presStyleCnt="0"/>
      <dgm:spPr/>
    </dgm:pt>
    <dgm:pt modelId="{168BBF0D-C426-4FDB-B543-EAA6849318E8}" type="pres">
      <dgm:prSet presAssocID="{CDCAC116-91EE-4E5F-A53D-2E5390C58551}" presName="childText" presStyleLbl="conFgAcc1" presStyleIdx="0" presStyleCnt="3">
        <dgm:presLayoutVars>
          <dgm:bulletEnabled val="1"/>
        </dgm:presLayoutVars>
      </dgm:prSet>
      <dgm:spPr/>
    </dgm:pt>
    <dgm:pt modelId="{389A2AF7-8062-435D-BF90-577B26EE97F9}" type="pres">
      <dgm:prSet presAssocID="{45664DAD-DFF2-41E9-9644-78115091B038}" presName="spaceBetweenRectangles" presStyleCnt="0"/>
      <dgm:spPr/>
    </dgm:pt>
    <dgm:pt modelId="{489088DA-28E6-4A42-8F88-EED3EAFC8C36}" type="pres">
      <dgm:prSet presAssocID="{6AC5C79A-CDD9-4A19-AA81-8B6959719601}" presName="parentLin" presStyleCnt="0"/>
      <dgm:spPr/>
    </dgm:pt>
    <dgm:pt modelId="{92E7E691-740C-43DD-AD10-498BDC0011E6}" type="pres">
      <dgm:prSet presAssocID="{6AC5C79A-CDD9-4A19-AA81-8B695971960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26629A-77DA-4891-9EFF-98752D1AC244}" type="pres">
      <dgm:prSet presAssocID="{6AC5C79A-CDD9-4A19-AA81-8B69597196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52CEC-602E-4579-80F6-7930DA247EAD}" type="pres">
      <dgm:prSet presAssocID="{6AC5C79A-CDD9-4A19-AA81-8B6959719601}" presName="negativeSpace" presStyleCnt="0"/>
      <dgm:spPr/>
    </dgm:pt>
    <dgm:pt modelId="{CB9642DA-2D05-4019-91A1-1844A432E723}" type="pres">
      <dgm:prSet presAssocID="{6AC5C79A-CDD9-4A19-AA81-8B6959719601}" presName="childText" presStyleLbl="conFgAcc1" presStyleIdx="1" presStyleCnt="3">
        <dgm:presLayoutVars>
          <dgm:bulletEnabled val="1"/>
        </dgm:presLayoutVars>
      </dgm:prSet>
      <dgm:spPr/>
    </dgm:pt>
    <dgm:pt modelId="{FA491573-01A1-4A8A-84C0-82101344E76A}" type="pres">
      <dgm:prSet presAssocID="{93689DF8-AC2A-4160-B89B-45C63D62D477}" presName="spaceBetweenRectangles" presStyleCnt="0"/>
      <dgm:spPr/>
    </dgm:pt>
    <dgm:pt modelId="{BC69E3DA-CF9E-4219-A654-EF09EACA19D0}" type="pres">
      <dgm:prSet presAssocID="{7EA19B7D-C22C-4C04-9A9B-A656A6FBF870}" presName="parentLin" presStyleCnt="0"/>
      <dgm:spPr/>
    </dgm:pt>
    <dgm:pt modelId="{BF7B23F4-B576-483E-BEDF-EA37CF6BC3B3}" type="pres">
      <dgm:prSet presAssocID="{7EA19B7D-C22C-4C04-9A9B-A656A6FBF87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8E90B05-4F3D-4390-A870-95056137D6BF}" type="pres">
      <dgm:prSet presAssocID="{7EA19B7D-C22C-4C04-9A9B-A656A6FBF8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CF6A-E70C-49D4-B725-E7DFF79E0EBA}" type="pres">
      <dgm:prSet presAssocID="{7EA19B7D-C22C-4C04-9A9B-A656A6FBF870}" presName="negativeSpace" presStyleCnt="0"/>
      <dgm:spPr/>
    </dgm:pt>
    <dgm:pt modelId="{7EB0D838-5275-4735-B260-D8C6EEEBCB3F}" type="pres">
      <dgm:prSet presAssocID="{7EA19B7D-C22C-4C04-9A9B-A656A6FBF8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D92A74-A23E-4434-8D2C-91C13ADACA13}" srcId="{F4BAD711-79CB-49FC-A057-F27892C3FF44}" destId="{CDCAC116-91EE-4E5F-A53D-2E5390C58551}" srcOrd="0" destOrd="0" parTransId="{9515B27B-047D-4155-BD3F-6C1A3CF7E6D1}" sibTransId="{45664DAD-DFF2-41E9-9644-78115091B038}"/>
    <dgm:cxn modelId="{E0A4B7BB-C95E-47A3-9EAE-21920D957CCB}" type="presOf" srcId="{CDCAC116-91EE-4E5F-A53D-2E5390C58551}" destId="{4FD76A04-6433-41C5-9C89-8A1E264D24EC}" srcOrd="1" destOrd="0" presId="urn:microsoft.com/office/officeart/2005/8/layout/list1"/>
    <dgm:cxn modelId="{DA68A32B-3843-49D3-AC75-A539A1F5A9D5}" type="presOf" srcId="{6AC5C79A-CDD9-4A19-AA81-8B6959719601}" destId="{5C26629A-77DA-4891-9EFF-98752D1AC244}" srcOrd="1" destOrd="0" presId="urn:microsoft.com/office/officeart/2005/8/layout/list1"/>
    <dgm:cxn modelId="{41C56888-A960-43DD-AE2A-F81CC3A2DBAC}" type="presOf" srcId="{CDCAC116-91EE-4E5F-A53D-2E5390C58551}" destId="{FD93D9D9-38E1-4417-ABCD-A17BD5E69046}" srcOrd="0" destOrd="0" presId="urn:microsoft.com/office/officeart/2005/8/layout/list1"/>
    <dgm:cxn modelId="{944607FE-F604-4481-8438-8481596B1982}" type="presOf" srcId="{6AC5C79A-CDD9-4A19-AA81-8B6959719601}" destId="{92E7E691-740C-43DD-AD10-498BDC0011E6}" srcOrd="0" destOrd="0" presId="urn:microsoft.com/office/officeart/2005/8/layout/list1"/>
    <dgm:cxn modelId="{5ED91177-B1F0-477A-AECE-2B030F7116A8}" type="presOf" srcId="{7EA19B7D-C22C-4C04-9A9B-A656A6FBF870}" destId="{38E90B05-4F3D-4390-A870-95056137D6BF}" srcOrd="1" destOrd="0" presId="urn:microsoft.com/office/officeart/2005/8/layout/list1"/>
    <dgm:cxn modelId="{82E6B2F8-25F2-4F45-8E72-6F2B1FE220DA}" type="presOf" srcId="{7EA19B7D-C22C-4C04-9A9B-A656A6FBF870}" destId="{BF7B23F4-B576-483E-BEDF-EA37CF6BC3B3}" srcOrd="0" destOrd="0" presId="urn:microsoft.com/office/officeart/2005/8/layout/list1"/>
    <dgm:cxn modelId="{6C771625-31CF-4BC8-8B61-9ED438FDA06E}" srcId="{F4BAD711-79CB-49FC-A057-F27892C3FF44}" destId="{7EA19B7D-C22C-4C04-9A9B-A656A6FBF870}" srcOrd="2" destOrd="0" parTransId="{4AF89B10-DE2C-44CE-A12A-8BDAAE327645}" sibTransId="{6CB3D05C-FBD6-4940-B8F7-D360F8F66151}"/>
    <dgm:cxn modelId="{6565FA50-42DF-4F27-96EE-5A038F06CFE7}" type="presOf" srcId="{F4BAD711-79CB-49FC-A057-F27892C3FF44}" destId="{1D4B0308-177A-405F-93B3-B9899FF75683}" srcOrd="0" destOrd="0" presId="urn:microsoft.com/office/officeart/2005/8/layout/list1"/>
    <dgm:cxn modelId="{B3E2A9D7-5D52-43BC-99FF-250AD1C9BBCD}" srcId="{F4BAD711-79CB-49FC-A057-F27892C3FF44}" destId="{6AC5C79A-CDD9-4A19-AA81-8B6959719601}" srcOrd="1" destOrd="0" parTransId="{89BC1372-0439-4C9F-91B6-5563D95EAE0E}" sibTransId="{93689DF8-AC2A-4160-B89B-45C63D62D477}"/>
    <dgm:cxn modelId="{D8021D1D-BC83-4465-BCB6-27D237B98464}" type="presParOf" srcId="{1D4B0308-177A-405F-93B3-B9899FF75683}" destId="{7DA698D8-55F1-449E-AC0E-E6BEAA349BD9}" srcOrd="0" destOrd="0" presId="urn:microsoft.com/office/officeart/2005/8/layout/list1"/>
    <dgm:cxn modelId="{92068ABC-F5DF-4651-A62F-3A52014D6392}" type="presParOf" srcId="{7DA698D8-55F1-449E-AC0E-E6BEAA349BD9}" destId="{FD93D9D9-38E1-4417-ABCD-A17BD5E69046}" srcOrd="0" destOrd="0" presId="urn:microsoft.com/office/officeart/2005/8/layout/list1"/>
    <dgm:cxn modelId="{FF260DB0-D56C-4D0F-93AB-2C4DB61E6CB2}" type="presParOf" srcId="{7DA698D8-55F1-449E-AC0E-E6BEAA349BD9}" destId="{4FD76A04-6433-41C5-9C89-8A1E264D24EC}" srcOrd="1" destOrd="0" presId="urn:microsoft.com/office/officeart/2005/8/layout/list1"/>
    <dgm:cxn modelId="{2263341F-329A-4C41-AA67-ABBAF1C55423}" type="presParOf" srcId="{1D4B0308-177A-405F-93B3-B9899FF75683}" destId="{94EB9434-84EF-41DD-B641-5650209B0A7E}" srcOrd="1" destOrd="0" presId="urn:microsoft.com/office/officeart/2005/8/layout/list1"/>
    <dgm:cxn modelId="{2E5807BE-6C8D-4399-BC26-6DE63AE5910C}" type="presParOf" srcId="{1D4B0308-177A-405F-93B3-B9899FF75683}" destId="{168BBF0D-C426-4FDB-B543-EAA6849318E8}" srcOrd="2" destOrd="0" presId="urn:microsoft.com/office/officeart/2005/8/layout/list1"/>
    <dgm:cxn modelId="{C13C7365-C10A-41E3-8E55-F7FD0B11C655}" type="presParOf" srcId="{1D4B0308-177A-405F-93B3-B9899FF75683}" destId="{389A2AF7-8062-435D-BF90-577B26EE97F9}" srcOrd="3" destOrd="0" presId="urn:microsoft.com/office/officeart/2005/8/layout/list1"/>
    <dgm:cxn modelId="{8217B6DB-4E7F-42AD-B8AA-FE0F01EB7336}" type="presParOf" srcId="{1D4B0308-177A-405F-93B3-B9899FF75683}" destId="{489088DA-28E6-4A42-8F88-EED3EAFC8C36}" srcOrd="4" destOrd="0" presId="urn:microsoft.com/office/officeart/2005/8/layout/list1"/>
    <dgm:cxn modelId="{A3516741-DD4C-4A0A-B20A-D554802BD7BD}" type="presParOf" srcId="{489088DA-28E6-4A42-8F88-EED3EAFC8C36}" destId="{92E7E691-740C-43DD-AD10-498BDC0011E6}" srcOrd="0" destOrd="0" presId="urn:microsoft.com/office/officeart/2005/8/layout/list1"/>
    <dgm:cxn modelId="{C16DEEC5-40E3-4D57-BCFE-49AB021AF774}" type="presParOf" srcId="{489088DA-28E6-4A42-8F88-EED3EAFC8C36}" destId="{5C26629A-77DA-4891-9EFF-98752D1AC244}" srcOrd="1" destOrd="0" presId="urn:microsoft.com/office/officeart/2005/8/layout/list1"/>
    <dgm:cxn modelId="{11932E40-13E5-42F0-A1B1-7FCEF836FF22}" type="presParOf" srcId="{1D4B0308-177A-405F-93B3-B9899FF75683}" destId="{37852CEC-602E-4579-80F6-7930DA247EAD}" srcOrd="5" destOrd="0" presId="urn:microsoft.com/office/officeart/2005/8/layout/list1"/>
    <dgm:cxn modelId="{81F404D6-C464-42F7-8EE2-4329713FFDBB}" type="presParOf" srcId="{1D4B0308-177A-405F-93B3-B9899FF75683}" destId="{CB9642DA-2D05-4019-91A1-1844A432E723}" srcOrd="6" destOrd="0" presId="urn:microsoft.com/office/officeart/2005/8/layout/list1"/>
    <dgm:cxn modelId="{AAB3D75E-0BC6-4A1E-9A2C-8E94FCF5E21A}" type="presParOf" srcId="{1D4B0308-177A-405F-93B3-B9899FF75683}" destId="{FA491573-01A1-4A8A-84C0-82101344E76A}" srcOrd="7" destOrd="0" presId="urn:microsoft.com/office/officeart/2005/8/layout/list1"/>
    <dgm:cxn modelId="{675ECD0E-3806-4ABA-8332-2F0CAF8D839A}" type="presParOf" srcId="{1D4B0308-177A-405F-93B3-B9899FF75683}" destId="{BC69E3DA-CF9E-4219-A654-EF09EACA19D0}" srcOrd="8" destOrd="0" presId="urn:microsoft.com/office/officeart/2005/8/layout/list1"/>
    <dgm:cxn modelId="{231F4005-F1E6-4412-97CE-EBE4CB7E479C}" type="presParOf" srcId="{BC69E3DA-CF9E-4219-A654-EF09EACA19D0}" destId="{BF7B23F4-B576-483E-BEDF-EA37CF6BC3B3}" srcOrd="0" destOrd="0" presId="urn:microsoft.com/office/officeart/2005/8/layout/list1"/>
    <dgm:cxn modelId="{8665957E-2F87-4286-9CA1-FB6B142DCE7B}" type="presParOf" srcId="{BC69E3DA-CF9E-4219-A654-EF09EACA19D0}" destId="{38E90B05-4F3D-4390-A870-95056137D6BF}" srcOrd="1" destOrd="0" presId="urn:microsoft.com/office/officeart/2005/8/layout/list1"/>
    <dgm:cxn modelId="{1648F621-D99F-4C60-840E-151E996CD119}" type="presParOf" srcId="{1D4B0308-177A-405F-93B3-B9899FF75683}" destId="{8BC4CF6A-E70C-49D4-B725-E7DFF79E0EBA}" srcOrd="9" destOrd="0" presId="urn:microsoft.com/office/officeart/2005/8/layout/list1"/>
    <dgm:cxn modelId="{08634DC7-865E-4EDA-A977-C21F055A4130}" type="presParOf" srcId="{1D4B0308-177A-405F-93B3-B9899FF75683}" destId="{7EB0D838-5275-4735-B260-D8C6EEEBCB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BBF0D-C426-4FDB-B543-EAA6849318E8}">
      <dsp:nvSpPr>
        <dsp:cNvPr id="0" name=""/>
        <dsp:cNvSpPr/>
      </dsp:nvSpPr>
      <dsp:spPr>
        <a:xfrm>
          <a:off x="0" y="420806"/>
          <a:ext cx="1136952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76A04-6433-41C5-9C89-8A1E264D24EC}">
      <dsp:nvSpPr>
        <dsp:cNvPr id="0" name=""/>
        <dsp:cNvSpPr/>
      </dsp:nvSpPr>
      <dsp:spPr>
        <a:xfrm>
          <a:off x="568476" y="22286"/>
          <a:ext cx="7958666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19" tIns="0" rIns="300819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Univers Condensed"/>
            </a:rPr>
            <a:t> Focus Group Discussion </a:t>
          </a:r>
          <a:r>
            <a:rPr lang="en-US" sz="2700" kern="1200" dirty="0" err="1">
              <a:latin typeface="Univers Condensed"/>
            </a:rPr>
            <a:t>atau</a:t>
          </a:r>
          <a:r>
            <a:rPr lang="en-US" sz="2700" kern="1200" dirty="0">
              <a:latin typeface="Univers Condensed"/>
            </a:rPr>
            <a:t> Workshop</a:t>
          </a:r>
          <a:endParaRPr lang="en-US" sz="2700" kern="1200" dirty="0"/>
        </a:p>
      </dsp:txBody>
      <dsp:txXfrm>
        <a:off x="607384" y="61194"/>
        <a:ext cx="7880850" cy="719224"/>
      </dsp:txXfrm>
    </dsp:sp>
    <dsp:sp modelId="{CB9642DA-2D05-4019-91A1-1844A432E723}">
      <dsp:nvSpPr>
        <dsp:cNvPr id="0" name=""/>
        <dsp:cNvSpPr/>
      </dsp:nvSpPr>
      <dsp:spPr>
        <a:xfrm>
          <a:off x="0" y="1645526"/>
          <a:ext cx="1136952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959467"/>
              <a:satOff val="19677"/>
              <a:lumOff val="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6629A-77DA-4891-9EFF-98752D1AC244}">
      <dsp:nvSpPr>
        <dsp:cNvPr id="0" name=""/>
        <dsp:cNvSpPr/>
      </dsp:nvSpPr>
      <dsp:spPr>
        <a:xfrm>
          <a:off x="568476" y="1247006"/>
          <a:ext cx="7958666" cy="797040"/>
        </a:xfrm>
        <a:prstGeom prst="roundRect">
          <a:avLst/>
        </a:prstGeom>
        <a:solidFill>
          <a:schemeClr val="accent4">
            <a:hueOff val="-7959467"/>
            <a:satOff val="19677"/>
            <a:lumOff val="10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19" tIns="0" rIns="300819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Univers Condensed"/>
            </a:rPr>
            <a:t> </a:t>
          </a:r>
          <a:r>
            <a:rPr lang="en-US" sz="2700" kern="1200" dirty="0" err="1">
              <a:latin typeface="Univers Condensed"/>
            </a:rPr>
            <a:t>Pemutakhiran</a:t>
          </a:r>
          <a:r>
            <a:rPr lang="en-US" sz="2700" kern="1200" dirty="0">
              <a:latin typeface="Univers Condensed"/>
            </a:rPr>
            <a:t> </a:t>
          </a:r>
          <a:r>
            <a:rPr lang="en-US" sz="2700" kern="1200" dirty="0" err="1">
              <a:latin typeface="Univers Condensed"/>
            </a:rPr>
            <a:t>Fasilitas</a:t>
          </a:r>
          <a:r>
            <a:rPr lang="en-US" sz="2700" kern="1200" dirty="0">
              <a:latin typeface="Univers Condensed"/>
            </a:rPr>
            <a:t> </a:t>
          </a:r>
          <a:r>
            <a:rPr lang="en-US" sz="2700" i="1" kern="1200" dirty="0">
              <a:latin typeface="Univers Condensed"/>
            </a:rPr>
            <a:t>Microteaching</a:t>
          </a:r>
          <a:endParaRPr lang="en-US" sz="2700" i="1" kern="1200" dirty="0"/>
        </a:p>
      </dsp:txBody>
      <dsp:txXfrm>
        <a:off x="607384" y="1285914"/>
        <a:ext cx="7880850" cy="719224"/>
      </dsp:txXfrm>
    </dsp:sp>
    <dsp:sp modelId="{7EB0D838-5275-4735-B260-D8C6EEEBCB3F}">
      <dsp:nvSpPr>
        <dsp:cNvPr id="0" name=""/>
        <dsp:cNvSpPr/>
      </dsp:nvSpPr>
      <dsp:spPr>
        <a:xfrm>
          <a:off x="0" y="2870247"/>
          <a:ext cx="11369523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5918933"/>
              <a:satOff val="39353"/>
              <a:lumOff val="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90B05-4F3D-4390-A870-95056137D6BF}">
      <dsp:nvSpPr>
        <dsp:cNvPr id="0" name=""/>
        <dsp:cNvSpPr/>
      </dsp:nvSpPr>
      <dsp:spPr>
        <a:xfrm>
          <a:off x="568476" y="2471726"/>
          <a:ext cx="7958666" cy="797040"/>
        </a:xfrm>
        <a:prstGeom prst="roundRect">
          <a:avLst/>
        </a:prstGeom>
        <a:solidFill>
          <a:schemeClr val="accent4">
            <a:hueOff val="-15918933"/>
            <a:satOff val="39353"/>
            <a:lumOff val="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819" tIns="0" rIns="300819" bIns="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>
              <a:latin typeface="Univers Condensed"/>
            </a:rPr>
            <a:t>Fasilitasi</a:t>
          </a:r>
          <a:r>
            <a:rPr lang="en-US" sz="2700" kern="1200" dirty="0">
              <a:latin typeface="Univers Condensed"/>
            </a:rPr>
            <a:t> dan Bantuan Article Processing Fee</a:t>
          </a:r>
          <a:endParaRPr lang="en-US" sz="2700" kern="1200" dirty="0"/>
        </a:p>
      </dsp:txBody>
      <dsp:txXfrm>
        <a:off x="607384" y="2510634"/>
        <a:ext cx="7880850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1C0DB-9C48-4118-8AD8-A659524540D2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CE279-FB34-465D-A062-524ACA6EA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Ketua</a:t>
            </a:r>
            <a:r>
              <a:rPr lang="en-US" baseline="0" smtClean="0"/>
              <a:t> Forum Rektor LPTK eks IKIP Negeri (12 LPTK) : Prof. Wayan Lasmawan - Rektor Undiksha</a:t>
            </a:r>
          </a:p>
          <a:p>
            <a:r>
              <a:rPr lang="en-US" baseline="0" smtClean="0"/>
              <a:t>Ketua Forum Dekan FKIP Negeri (34 LPTK Negeri) : Dr. Imam Sujadi (UNS)</a:t>
            </a:r>
          </a:p>
          <a:p>
            <a:r>
              <a:rPr lang="en-US" baseline="0" smtClean="0"/>
              <a:t>Ketua Asosiasi LPTK PTMA : Prof. Dr. Harun Joko Prayitno, M.Hum (UMS)</a:t>
            </a:r>
          </a:p>
          <a:p>
            <a:r>
              <a:rPr lang="en-US" baseline="0" smtClean="0"/>
              <a:t>Ketua Forum Penyelenggara PPG : Dr. Agusti Thamrin (UNS)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E279-FB34-465D-A062-524ACA6EA6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CE279-FB34-465D-A062-524ACA6EA6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65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1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1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3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1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4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1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1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55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85CB65D0-496F-4797-A015-C85839E35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pheres putih dalam efek kabur">
            <a:extLst>
              <a:ext uri="{FF2B5EF4-FFF2-40B4-BE49-F238E27FC236}">
                <a16:creationId xmlns="" xmlns:a16="http://schemas.microsoft.com/office/drawing/2014/main" id="{EB4BB565-C8F5-0C91-D3CC-37D0199B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12" b="1827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95D2C779-8883-4E5F-A170-0F464918C1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BD96A694-258D-4418-A83C-B9BA72FD4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E2D68E-43B3-FF52-7AD2-AA81DEAF948F}"/>
              </a:ext>
            </a:extLst>
          </p:cNvPr>
          <p:cNvSpPr txBox="1"/>
          <p:nvPr/>
        </p:nvSpPr>
        <p:spPr>
          <a:xfrm>
            <a:off x="1673678" y="4803321"/>
            <a:ext cx="61368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/>
                <a:ea typeface="Calibri"/>
                <a:cs typeface="Calibri"/>
              </a:rPr>
              <a:t>Tim </a:t>
            </a:r>
            <a:r>
              <a:rPr lang="en-US" sz="2400" err="1">
                <a:latin typeface="Calibri"/>
                <a:ea typeface="Calibri"/>
                <a:cs typeface="Calibri"/>
              </a:rPr>
              <a:t>Pengembang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Revitalisasi</a:t>
            </a:r>
            <a:r>
              <a:rPr lang="en-US" sz="2400">
                <a:latin typeface="Calibri"/>
                <a:ea typeface="Calibri"/>
                <a:cs typeface="Calibri"/>
              </a:rPr>
              <a:t> LPTK 2025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11C4C6-0AE0-D9B8-B95D-536CE2B4D93A}"/>
              </a:ext>
            </a:extLst>
          </p:cNvPr>
          <p:cNvSpPr txBox="1"/>
          <p:nvPr/>
        </p:nvSpPr>
        <p:spPr>
          <a:xfrm>
            <a:off x="1779510" y="2580820"/>
            <a:ext cx="613682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800" err="1">
                <a:latin typeface="Calibri"/>
                <a:ea typeface="Calibri"/>
                <a:cs typeface="Calibri"/>
              </a:rPr>
              <a:t>Petunjuk</a:t>
            </a:r>
            <a:r>
              <a:rPr lang="en-US" sz="4800">
                <a:latin typeface="Calibri"/>
                <a:ea typeface="Calibri"/>
                <a:cs typeface="Calibri"/>
              </a:rPr>
              <a:t> Teknis</a:t>
            </a:r>
          </a:p>
          <a:p>
            <a:pPr algn="r"/>
            <a:r>
              <a:rPr lang="en-US" sz="4800" err="1">
                <a:latin typeface="Calibri"/>
                <a:ea typeface="Calibri"/>
                <a:cs typeface="Calibri"/>
              </a:rPr>
              <a:t>Revitalisasi</a:t>
            </a:r>
            <a:r>
              <a:rPr lang="en-US" sz="4800">
                <a:latin typeface="Calibri"/>
                <a:ea typeface="Calibri"/>
                <a:cs typeface="Calibri"/>
              </a:rPr>
              <a:t> LPTK 2025</a:t>
            </a:r>
          </a:p>
        </p:txBody>
      </p:sp>
      <p:pic>
        <p:nvPicPr>
          <p:cNvPr id="16" name="Picture 15" descr="Direktorat Jenderal Sains dan Teknologi - Wikipedia bahasa Indonesia,  ensiklopedia bebas">
            <a:extLst>
              <a:ext uri="{FF2B5EF4-FFF2-40B4-BE49-F238E27FC236}">
                <a16:creationId xmlns="" xmlns:a16="http://schemas.microsoft.com/office/drawing/2014/main" id="{2416AB45-8EC1-E1AA-865A-1771BB7C1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817" y="237067"/>
            <a:ext cx="1494367" cy="14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97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E9F105F-1C51-5B11-A218-3A252D05C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942DD-82A5-27A6-2DB5-49AD52514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90982"/>
          </a:xfrm>
        </p:spPr>
        <p:txBody>
          <a:bodyPr/>
          <a:lstStyle/>
          <a:p>
            <a:r>
              <a:rPr lang="en-US" cap="none" err="1">
                <a:latin typeface="Calibri"/>
                <a:ea typeface="Calibri"/>
                <a:cs typeface="Calibri"/>
              </a:rPr>
              <a:t>Pendahuluan</a:t>
            </a:r>
            <a:endParaRPr lang="en-US" cap="none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AD0A65-E2F4-B701-4ACC-752E8F15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19150"/>
            <a:ext cx="10691265" cy="4142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alibri"/>
                <a:ea typeface="Calibri"/>
                <a:cs typeface="Calibri"/>
              </a:rPr>
              <a:t>Revitalisasi</a:t>
            </a:r>
            <a:r>
              <a:rPr lang="en-US" dirty="0">
                <a:latin typeface="Calibri"/>
                <a:ea typeface="Calibri"/>
                <a:cs typeface="Calibri"/>
              </a:rPr>
              <a:t> LPTK </a:t>
            </a:r>
            <a:r>
              <a:rPr lang="en-US" dirty="0" err="1">
                <a:latin typeface="Calibri"/>
                <a:ea typeface="Calibri"/>
                <a:cs typeface="Calibri"/>
              </a:rPr>
              <a:t>tahun</a:t>
            </a:r>
            <a:r>
              <a:rPr lang="en-US" dirty="0">
                <a:latin typeface="Calibri"/>
                <a:ea typeface="Calibri"/>
                <a:cs typeface="Calibri"/>
              </a:rPr>
              <a:t> 2022 </a:t>
            </a:r>
            <a:r>
              <a:rPr lang="en-US" dirty="0" err="1">
                <a:latin typeface="Calibri"/>
                <a:ea typeface="Calibri"/>
                <a:cs typeface="Calibri"/>
              </a:rPr>
              <a:t>s.d.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tahun</a:t>
            </a:r>
            <a:r>
              <a:rPr lang="en-US" dirty="0">
                <a:latin typeface="Calibri"/>
                <a:ea typeface="Calibri"/>
                <a:cs typeface="Calibri"/>
              </a:rPr>
              <a:t> 2024 </a:t>
            </a:r>
            <a:r>
              <a:rPr lang="en-US" dirty="0" err="1">
                <a:latin typeface="Calibri"/>
                <a:ea typeface="Calibri"/>
                <a:cs typeface="Calibri"/>
              </a:rPr>
              <a:t>telah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menghasilkan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antara</a:t>
            </a:r>
            <a:r>
              <a:rPr lang="en-US" dirty="0">
                <a:latin typeface="Calibri"/>
                <a:ea typeface="Calibri"/>
                <a:cs typeface="Calibri"/>
              </a:rPr>
              <a:t> lain </a:t>
            </a:r>
            <a:r>
              <a:rPr lang="en-US" dirty="0" err="1">
                <a:latin typeface="Calibri"/>
                <a:ea typeface="Calibri"/>
                <a:cs typeface="Calibri"/>
              </a:rPr>
              <a:t>penambahan</a:t>
            </a:r>
            <a:r>
              <a:rPr lang="en-US" dirty="0">
                <a:latin typeface="Calibri"/>
                <a:ea typeface="Calibri"/>
                <a:cs typeface="Calibri"/>
              </a:rPr>
              <a:t> program </a:t>
            </a:r>
            <a:r>
              <a:rPr lang="en-US" dirty="0" err="1">
                <a:latin typeface="Calibri"/>
                <a:ea typeface="Calibri"/>
                <a:cs typeface="Calibri"/>
              </a:rPr>
              <a:t>studi</a:t>
            </a:r>
            <a:r>
              <a:rPr lang="en-US" dirty="0">
                <a:latin typeface="Calibri"/>
                <a:ea typeface="Calibri"/>
                <a:cs typeface="Calibri"/>
              </a:rPr>
              <a:t> dan </a:t>
            </a:r>
            <a:r>
              <a:rPr lang="en-US" dirty="0" err="1">
                <a:latin typeface="Calibri"/>
                <a:ea typeface="Calibri"/>
                <a:cs typeface="Calibri"/>
              </a:rPr>
              <a:t>bidang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studi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baru</a:t>
            </a:r>
            <a:r>
              <a:rPr lang="en-US" dirty="0">
                <a:latin typeface="Calibri"/>
                <a:ea typeface="Calibri"/>
                <a:cs typeface="Calibri"/>
              </a:rPr>
              <a:t> PPG </a:t>
            </a:r>
            <a:r>
              <a:rPr lang="en-US" dirty="0" err="1">
                <a:latin typeface="Calibri"/>
                <a:ea typeface="Calibri"/>
                <a:cs typeface="Calibri"/>
              </a:rPr>
              <a:t>serta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peningkatan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sarana</a:t>
            </a:r>
            <a:r>
              <a:rPr lang="en-US" dirty="0">
                <a:latin typeface="Calibri"/>
                <a:ea typeface="Calibri"/>
                <a:cs typeface="Calibri"/>
              </a:rPr>
              <a:t> dan </a:t>
            </a:r>
            <a:r>
              <a:rPr lang="en-US" dirty="0" err="1">
                <a:latin typeface="Calibri"/>
                <a:ea typeface="Calibri"/>
                <a:cs typeface="Calibri"/>
              </a:rPr>
              <a:t>prasarana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pembelajaran</a:t>
            </a:r>
            <a:r>
              <a:rPr lang="en-US" dirty="0">
                <a:latin typeface="Calibri"/>
                <a:ea typeface="Calibri"/>
                <a:cs typeface="Calibri"/>
              </a:rPr>
              <a:t> – Program Bantuan </a:t>
            </a:r>
            <a:r>
              <a:rPr lang="en-US" dirty="0" err="1">
                <a:latin typeface="Calibri"/>
                <a:ea typeface="Calibri"/>
                <a:cs typeface="Calibri"/>
              </a:rPr>
              <a:t>Revitalisasi</a:t>
            </a:r>
            <a:r>
              <a:rPr lang="en-US" dirty="0">
                <a:latin typeface="Calibri"/>
                <a:ea typeface="Calibri"/>
                <a:cs typeface="Calibri"/>
              </a:rPr>
              <a:t> LPTK </a:t>
            </a:r>
            <a:r>
              <a:rPr lang="en-US" dirty="0" err="1">
                <a:latin typeface="Calibri"/>
                <a:ea typeface="Calibri"/>
                <a:cs typeface="Calibri"/>
              </a:rPr>
              <a:t>dilakukan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berbasis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kompetisi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sehingga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hanya</a:t>
            </a:r>
            <a:r>
              <a:rPr lang="en-US" dirty="0">
                <a:latin typeface="Calibri"/>
                <a:ea typeface="Calibri"/>
                <a:cs typeface="Calibri"/>
              </a:rPr>
              <a:t> yang </a:t>
            </a:r>
            <a:r>
              <a:rPr lang="en-US" dirty="0" err="1">
                <a:latin typeface="Calibri"/>
                <a:ea typeface="Calibri"/>
                <a:cs typeface="Calibri"/>
              </a:rPr>
              <a:t>mengajukan</a:t>
            </a:r>
            <a:r>
              <a:rPr lang="en-US" dirty="0">
                <a:latin typeface="Calibri"/>
                <a:ea typeface="Calibri"/>
                <a:cs typeface="Calibri"/>
              </a:rPr>
              <a:t> proposal dan lolos </a:t>
            </a:r>
            <a:r>
              <a:rPr lang="en-US" dirty="0" err="1">
                <a:latin typeface="Calibri"/>
                <a:ea typeface="Calibri"/>
                <a:cs typeface="Calibri"/>
              </a:rPr>
              <a:t>seleksi</a:t>
            </a:r>
            <a:r>
              <a:rPr lang="en-US" dirty="0">
                <a:latin typeface="Calibri"/>
                <a:ea typeface="Calibri"/>
                <a:cs typeface="Calibri"/>
              </a:rPr>
              <a:t> yang </a:t>
            </a:r>
            <a:r>
              <a:rPr lang="en-US" dirty="0" err="1">
                <a:latin typeface="Calibri"/>
                <a:ea typeface="Calibri"/>
                <a:cs typeface="Calibri"/>
              </a:rPr>
              <a:t>didanai</a:t>
            </a:r>
            <a:r>
              <a:rPr lang="en-US" dirty="0">
                <a:latin typeface="Calibri"/>
                <a:ea typeface="Calibri"/>
                <a:cs typeface="Calibri"/>
              </a:rPr>
              <a:t>;</a:t>
            </a:r>
          </a:p>
          <a:p>
            <a:r>
              <a:rPr lang="en-US" dirty="0" err="1">
                <a:latin typeface="Calibri"/>
                <a:ea typeface="Calibri"/>
                <a:cs typeface="Calibri"/>
              </a:rPr>
              <a:t>Revitalisasi</a:t>
            </a:r>
            <a:r>
              <a:rPr lang="en-US" dirty="0">
                <a:latin typeface="Calibri"/>
                <a:ea typeface="Calibri"/>
                <a:cs typeface="Calibri"/>
              </a:rPr>
              <a:t> LPTK </a:t>
            </a:r>
            <a:r>
              <a:rPr lang="en-US" dirty="0" err="1">
                <a:latin typeface="Calibri"/>
                <a:ea typeface="Calibri"/>
                <a:cs typeface="Calibri"/>
              </a:rPr>
              <a:t>tahun</a:t>
            </a:r>
            <a:r>
              <a:rPr lang="en-US" dirty="0">
                <a:latin typeface="Calibri"/>
                <a:ea typeface="Calibri"/>
                <a:cs typeface="Calibri"/>
              </a:rPr>
              <a:t> 2025 </a:t>
            </a:r>
            <a:r>
              <a:rPr lang="en-US" dirty="0" err="1">
                <a:latin typeface="Calibri"/>
                <a:ea typeface="Calibri"/>
                <a:cs typeface="Calibri"/>
              </a:rPr>
              <a:t>difokuskan</a:t>
            </a:r>
            <a:r>
              <a:rPr lang="en-US" dirty="0">
                <a:latin typeface="Calibri"/>
                <a:ea typeface="Calibri"/>
                <a:cs typeface="Calibri"/>
              </a:rPr>
              <a:t> pada </a:t>
            </a:r>
            <a:r>
              <a:rPr lang="en-US" dirty="0" err="1">
                <a:latin typeface="Calibri"/>
                <a:ea typeface="Calibri"/>
                <a:cs typeface="Calibri"/>
              </a:rPr>
              <a:t>fasilitasi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untuk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mencapai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peringkat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akreditasi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unggul</a:t>
            </a:r>
            <a:r>
              <a:rPr lang="en-US" dirty="0">
                <a:latin typeface="Calibri"/>
                <a:ea typeface="Calibri"/>
                <a:cs typeface="Calibri"/>
              </a:rPr>
              <a:t> pada program </a:t>
            </a:r>
            <a:r>
              <a:rPr lang="en-US" dirty="0" err="1">
                <a:latin typeface="Calibri"/>
                <a:ea typeface="Calibri"/>
                <a:cs typeface="Calibri"/>
              </a:rPr>
              <a:t>studi</a:t>
            </a:r>
            <a:r>
              <a:rPr lang="en-US" dirty="0">
                <a:latin typeface="Calibri"/>
                <a:ea typeface="Calibri"/>
                <a:cs typeface="Calibri"/>
              </a:rPr>
              <a:t> PPG – </a:t>
            </a:r>
            <a:r>
              <a:rPr lang="en-US" dirty="0" err="1">
                <a:latin typeface="Calibri"/>
                <a:ea typeface="Calibri"/>
                <a:cs typeface="Calibri"/>
              </a:rPr>
              <a:t>dilakukan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berbasis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kompetisi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sehingga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hanya</a:t>
            </a:r>
            <a:r>
              <a:rPr lang="en-US" dirty="0">
                <a:latin typeface="Calibri"/>
                <a:ea typeface="Calibri"/>
                <a:cs typeface="Calibri"/>
              </a:rPr>
              <a:t> yang </a:t>
            </a:r>
            <a:r>
              <a:rPr lang="en-US" dirty="0" err="1">
                <a:latin typeface="Calibri"/>
                <a:ea typeface="Calibri"/>
                <a:cs typeface="Calibri"/>
              </a:rPr>
              <a:t>memerlukan</a:t>
            </a:r>
            <a:r>
              <a:rPr lang="en-US" dirty="0">
                <a:latin typeface="Calibri"/>
                <a:ea typeface="Calibri"/>
                <a:cs typeface="Calibri"/>
              </a:rPr>
              <a:t> dan </a:t>
            </a:r>
            <a:r>
              <a:rPr lang="en-US" dirty="0" err="1">
                <a:latin typeface="Calibri"/>
                <a:ea typeface="Calibri"/>
                <a:cs typeface="Calibri"/>
              </a:rPr>
              <a:t>siap</a:t>
            </a:r>
            <a:r>
              <a:rPr lang="en-US" dirty="0">
                <a:latin typeface="Calibri"/>
                <a:ea typeface="Calibri"/>
                <a:cs typeface="Calibri"/>
              </a:rPr>
              <a:t>/</a:t>
            </a:r>
            <a:r>
              <a:rPr lang="en-US" dirty="0" err="1">
                <a:latin typeface="Calibri"/>
                <a:ea typeface="Calibri"/>
                <a:cs typeface="Calibri"/>
              </a:rPr>
              <a:t>memenuhi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syarat</a:t>
            </a:r>
            <a:r>
              <a:rPr lang="en-US" dirty="0">
                <a:latin typeface="Calibri"/>
                <a:ea typeface="Calibri"/>
                <a:cs typeface="Calibri"/>
              </a:rPr>
              <a:t> yang </a:t>
            </a:r>
            <a:r>
              <a:rPr lang="en-US" dirty="0" err="1">
                <a:latin typeface="Calibri"/>
                <a:ea typeface="Calibri"/>
                <a:cs typeface="Calibri"/>
              </a:rPr>
              <a:t>akan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didanai</a:t>
            </a:r>
            <a:r>
              <a:rPr lang="en-US" dirty="0">
                <a:latin typeface="Calibri"/>
                <a:ea typeface="Calibri"/>
                <a:cs typeface="Calibri"/>
              </a:rPr>
              <a:t>;</a:t>
            </a:r>
          </a:p>
          <a:p>
            <a:r>
              <a:rPr lang="en-US" dirty="0">
                <a:latin typeface="Calibri"/>
                <a:ea typeface="Calibri"/>
                <a:cs typeface="Calibri"/>
              </a:rPr>
              <a:t>LAMDIK </a:t>
            </a:r>
            <a:r>
              <a:rPr lang="en-US" err="1">
                <a:latin typeface="Calibri"/>
                <a:ea typeface="Calibri"/>
                <a:cs typeface="Calibri"/>
              </a:rPr>
              <a:t>telah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menerbitkan</a:t>
            </a:r>
            <a:r>
              <a:rPr lang="en-US" dirty="0">
                <a:latin typeface="Calibri"/>
                <a:ea typeface="Calibri"/>
                <a:cs typeface="Calibri"/>
              </a:rPr>
              <a:t> IAPS 2.0 yang </a:t>
            </a:r>
            <a:r>
              <a:rPr lang="en-US" err="1">
                <a:latin typeface="Calibri"/>
                <a:ea typeface="Calibri"/>
                <a:cs typeface="Calibri"/>
              </a:rPr>
              <a:t>akan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digunakan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sebagai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instrumen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untuk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Memperoleh</a:t>
            </a:r>
            <a:r>
              <a:rPr lang="en-US" b="1" dirty="0">
                <a:latin typeface="Calibri"/>
                <a:ea typeface="Calibri"/>
                <a:cs typeface="Calibri"/>
              </a:rPr>
              <a:t> Status </a:t>
            </a:r>
            <a:r>
              <a:rPr lang="en-US" b="1" err="1">
                <a:latin typeface="Calibri"/>
                <a:ea typeface="Calibri"/>
                <a:cs typeface="Calibri"/>
              </a:rPr>
              <a:t>Terakreditasi</a:t>
            </a:r>
            <a:r>
              <a:rPr lang="en-US" b="1" dirty="0">
                <a:latin typeface="Calibri"/>
                <a:ea typeface="Calibri"/>
                <a:cs typeface="Calibri"/>
              </a:rPr>
              <a:t> </a:t>
            </a:r>
            <a:r>
              <a:rPr lang="en-US" b="1" err="1">
                <a:latin typeface="Calibri"/>
                <a:ea typeface="Calibri"/>
                <a:cs typeface="Calibri"/>
              </a:rPr>
              <a:t>Unggul</a:t>
            </a:r>
            <a:r>
              <a:rPr lang="en-US" b="1" dirty="0">
                <a:latin typeface="Calibri"/>
                <a:ea typeface="Calibri"/>
                <a:cs typeface="Calibri"/>
              </a:rPr>
              <a:t>;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45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21308B-F90E-7AAF-A22B-AC27DC51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89009"/>
          </a:xfrm>
        </p:spPr>
        <p:txBody>
          <a:bodyPr/>
          <a:lstStyle/>
          <a:p>
            <a:r>
              <a:rPr lang="en-US" cap="none">
                <a:latin typeface="Calibri"/>
                <a:ea typeface="Calibri"/>
                <a:cs typeface="Calibri"/>
              </a:rPr>
              <a:t>Tujuan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5CCAA977-9DF5-9EA3-E166-264500DDF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35" y="1836583"/>
            <a:ext cx="10564265" cy="81459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 err="1">
                <a:latin typeface="Calibri"/>
                <a:ea typeface="Calibri"/>
                <a:cs typeface="Calibri"/>
              </a:rPr>
              <a:t>memfasilitasi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pencapaian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peringkat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akreditasi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Unggul</a:t>
            </a:r>
            <a:r>
              <a:rPr lang="en-US" sz="2400" dirty="0">
                <a:latin typeface="Calibri"/>
                <a:ea typeface="Calibri"/>
                <a:cs typeface="Calibri"/>
              </a:rPr>
              <a:t> pada program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studi</a:t>
            </a:r>
            <a:r>
              <a:rPr lang="en-US" sz="2400" dirty="0">
                <a:latin typeface="Calibri"/>
                <a:ea typeface="Calibri"/>
                <a:cs typeface="Calibri"/>
              </a:rPr>
              <a:t> Pendidikan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Profesi</a:t>
            </a:r>
            <a:r>
              <a:rPr lang="en-US" sz="2400" dirty="0">
                <a:latin typeface="Calibri"/>
                <a:ea typeface="Calibri"/>
                <a:cs typeface="Calibri"/>
              </a:rPr>
              <a:t> Guru pada LPTK yang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memenuhi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syarat</a:t>
            </a:r>
            <a:endParaRPr lang="en-US" sz="2400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4DDA3F-B255-8477-913C-BD2F0E944FF3}"/>
              </a:ext>
            </a:extLst>
          </p:cNvPr>
          <p:cNvSpPr txBox="1"/>
          <p:nvPr/>
        </p:nvSpPr>
        <p:spPr>
          <a:xfrm>
            <a:off x="832554" y="3013912"/>
            <a:ext cx="10849300" cy="21528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 err="1">
                <a:latin typeface="Calibri"/>
                <a:ea typeface="Calibri"/>
                <a:cs typeface="Calibri"/>
              </a:rPr>
              <a:t>Catatan</a:t>
            </a:r>
            <a:r>
              <a:rPr lang="en-US" sz="2000" dirty="0">
                <a:latin typeface="Calibri"/>
                <a:ea typeface="Calibri"/>
                <a:cs typeface="Calibri"/>
              </a:rPr>
              <a:t>:</a:t>
            </a:r>
            <a:endParaRPr lang="en-US" dirty="0">
              <a:latin typeface="Calisto MT"/>
              <a:ea typeface="Calibri"/>
              <a:cs typeface="Calibri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US" sz="2000" dirty="0" err="1">
                <a:latin typeface="Calibri"/>
                <a:ea typeface="Calibri"/>
                <a:cs typeface="Calibri"/>
              </a:rPr>
              <a:t>Sampai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hari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ini</a:t>
            </a:r>
            <a:r>
              <a:rPr lang="en-US" sz="2000" dirty="0">
                <a:latin typeface="Calibri"/>
                <a:ea typeface="Calibri"/>
                <a:cs typeface="Calibri"/>
              </a:rPr>
              <a:t>, 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berdasarkan</a:t>
            </a:r>
            <a:r>
              <a:rPr lang="en-US" sz="2000" dirty="0">
                <a:latin typeface="Calibri"/>
                <a:ea typeface="Calibri"/>
                <a:cs typeface="Calibri"/>
              </a:rPr>
              <a:t> data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laman</a:t>
            </a:r>
            <a:r>
              <a:rPr lang="en-US" sz="2000" dirty="0">
                <a:latin typeface="Calibri"/>
                <a:ea typeface="Calibri"/>
                <a:cs typeface="Calibri"/>
              </a:rPr>
              <a:t> BAN-PT,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000" dirty="0">
                <a:latin typeface="Calibri"/>
                <a:ea typeface="Calibri"/>
                <a:cs typeface="Calibri"/>
              </a:rPr>
              <a:t>  137 LPTK (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khusus</a:t>
            </a:r>
            <a:r>
              <a:rPr lang="en-US" sz="2000" dirty="0">
                <a:latin typeface="Calibri"/>
                <a:ea typeface="Calibri"/>
                <a:cs typeface="Calibri"/>
              </a:rPr>
              <a:t> LPTK di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bawah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binaan</a:t>
            </a:r>
            <a:r>
              <a:rPr lang="en-US" sz="2000" dirty="0">
                <a:latin typeface="Calibri"/>
                <a:ea typeface="Calibri"/>
                <a:cs typeface="Calibri"/>
              </a:rPr>
              <a:t> 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Kemendiktisaintek</a:t>
            </a:r>
            <a:r>
              <a:rPr lang="en-US" sz="2000" dirty="0">
                <a:latin typeface="Calibri"/>
                <a:ea typeface="Calibri"/>
                <a:cs typeface="Calibri"/>
              </a:rPr>
              <a:t> (visit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laman</a:t>
            </a:r>
            <a:r>
              <a:rPr lang="en-US" sz="2000" dirty="0">
                <a:latin typeface="Calibri"/>
                <a:ea typeface="Calibri"/>
                <a:cs typeface="Calibri"/>
              </a:rPr>
              <a:t> BAN-PT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tanggal</a:t>
            </a:r>
            <a:r>
              <a:rPr lang="en-US" sz="2000" dirty="0">
                <a:latin typeface="Calibri"/>
                <a:ea typeface="Calibri"/>
                <a:cs typeface="Calibri"/>
              </a:rPr>
              <a:t> 4 Mei 2025) 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tercatat</a:t>
            </a:r>
            <a:r>
              <a:rPr lang="en-US" sz="2000" dirty="0">
                <a:latin typeface="Calibri"/>
                <a:ea typeface="Calibri"/>
                <a:cs typeface="Calibri"/>
              </a:rPr>
              <a:t>:</a:t>
            </a:r>
            <a:endParaRPr lang="en-US">
              <a:latin typeface="Calisto MT"/>
              <a:ea typeface="Calibri"/>
              <a:cs typeface="Calibri"/>
            </a:endParaRPr>
          </a:p>
          <a:p>
            <a:pPr marL="800100" lvl="1" indent="-34290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4 (</a:t>
            </a:r>
            <a:r>
              <a:rPr lang="en-US" sz="2000" err="1">
                <a:latin typeface="Calibri"/>
                <a:ea typeface="Calibri"/>
                <a:cs typeface="Calibri"/>
              </a:rPr>
              <a:t>empat</a:t>
            </a:r>
            <a:r>
              <a:rPr lang="en-US" sz="2000" dirty="0">
                <a:latin typeface="Calibri"/>
                <a:ea typeface="Calibri"/>
                <a:cs typeface="Calibri"/>
              </a:rPr>
              <a:t>) LPTK </a:t>
            </a:r>
            <a:r>
              <a:rPr lang="en-US" sz="2000" err="1">
                <a:latin typeface="Calibri"/>
                <a:ea typeface="Calibri"/>
                <a:cs typeface="Calibri"/>
              </a:rPr>
              <a:t>terakreditasi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peringkat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Unggul</a:t>
            </a:r>
            <a:endParaRPr lang="en-US" err="1">
              <a:latin typeface="Calisto MT"/>
              <a:ea typeface="Calibri"/>
              <a:cs typeface="Calibri"/>
            </a:endParaRPr>
          </a:p>
          <a:p>
            <a:pPr marL="800100" lvl="1" indent="-342900">
              <a:lnSpc>
                <a:spcPct val="11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12 LPTK </a:t>
            </a:r>
            <a:r>
              <a:rPr lang="en-US" sz="2000" err="1">
                <a:latin typeface="Calibri"/>
                <a:ea typeface="Calibri"/>
                <a:cs typeface="Calibri"/>
              </a:rPr>
              <a:t>terakreditasi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err="1">
                <a:latin typeface="Calibri"/>
                <a:ea typeface="Calibri"/>
                <a:cs typeface="Calibri"/>
              </a:rPr>
              <a:t>peringkat</a:t>
            </a:r>
            <a:r>
              <a:rPr lang="en-US" sz="2000" dirty="0">
                <a:latin typeface="Calibri"/>
                <a:ea typeface="Calibri"/>
                <a:cs typeface="Calibri"/>
              </a:rPr>
              <a:t> A </a:t>
            </a:r>
          </a:p>
        </p:txBody>
      </p:sp>
    </p:spTree>
    <p:extLst>
      <p:ext uri="{BB962C8B-B14F-4D97-AF65-F5344CB8AC3E}">
        <p14:creationId xmlns:p14="http://schemas.microsoft.com/office/powerpoint/2010/main" val="1129704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16CDE-B3B5-0029-F003-2DFD0979D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776817"/>
            <a:ext cx="10691265" cy="475868"/>
          </a:xfrm>
        </p:spPr>
        <p:txBody>
          <a:bodyPr>
            <a:normAutofit fontScale="90000"/>
          </a:bodyPr>
          <a:lstStyle/>
          <a:p>
            <a:r>
              <a:rPr lang="en-US" cap="none" err="1">
                <a:latin typeface="Calibri"/>
                <a:ea typeface="Calibri"/>
                <a:cs typeface="Calibri"/>
              </a:rPr>
              <a:t>Syarat</a:t>
            </a:r>
            <a:r>
              <a:rPr lang="en-US" cap="none">
                <a:latin typeface="Calibri"/>
                <a:ea typeface="Calibri"/>
                <a:cs typeface="Calibri"/>
              </a:rPr>
              <a:t> </a:t>
            </a:r>
            <a:r>
              <a:rPr lang="en-US" cap="none" err="1">
                <a:latin typeface="Calibri"/>
                <a:ea typeface="Calibri"/>
                <a:cs typeface="Calibri"/>
              </a:rPr>
              <a:t>Penerima</a:t>
            </a:r>
            <a:r>
              <a:rPr lang="en-US" cap="none">
                <a:latin typeface="Calibri"/>
                <a:ea typeface="Calibri"/>
                <a:cs typeface="Calibri"/>
              </a:rPr>
              <a:t> Bantuan</a:t>
            </a:r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CB557F-92C4-5C23-712B-D487A96A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545282"/>
            <a:ext cx="10691265" cy="46600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dirty="0" err="1">
                <a:latin typeface="Calibri"/>
                <a:ea typeface="Calibri"/>
                <a:cs typeface="Calibri"/>
              </a:rPr>
              <a:t>Merupakan</a:t>
            </a:r>
            <a:r>
              <a:rPr lang="en-US" sz="1800" dirty="0">
                <a:latin typeface="Calibri"/>
                <a:ea typeface="Calibri"/>
                <a:cs typeface="Calibri"/>
              </a:rPr>
              <a:t> LPTK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penyelenggara</a:t>
            </a:r>
            <a:r>
              <a:rPr lang="en-US" sz="1800" dirty="0">
                <a:latin typeface="Calibri"/>
                <a:ea typeface="Calibri"/>
                <a:cs typeface="Calibri"/>
              </a:rPr>
              <a:t> Pendidikan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Profesi</a:t>
            </a:r>
            <a:r>
              <a:rPr lang="en-US" sz="1800" dirty="0">
                <a:latin typeface="Calibri"/>
                <a:ea typeface="Calibri"/>
                <a:cs typeface="Calibri"/>
              </a:rPr>
              <a:t> Guru di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bawah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binaan</a:t>
            </a:r>
            <a:r>
              <a:rPr lang="en-US" sz="1800" dirty="0">
                <a:latin typeface="Calibri"/>
                <a:ea typeface="Calibri"/>
                <a:cs typeface="Calibri"/>
              </a:rPr>
              <a:t> Kementerian Pendidikan 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Tinggi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Sains dan </a:t>
            </a:r>
            <a:r>
              <a:rPr lang="en-US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Teknologi</a:t>
            </a:r>
            <a:r>
              <a:rPr lang="en-US" sz="1800" dirty="0">
                <a:latin typeface="Calibri"/>
                <a:ea typeface="Calibri"/>
                <a:cs typeface="Calibri"/>
              </a:rPr>
              <a:t>; </a:t>
            </a:r>
          </a:p>
          <a:p>
            <a:r>
              <a:rPr lang="en-US" sz="1800" dirty="0" err="1">
                <a:latin typeface="Calibri"/>
                <a:ea typeface="Calibri"/>
                <a:cs typeface="Calibri"/>
              </a:rPr>
              <a:t>Mengelola</a:t>
            </a:r>
            <a:r>
              <a:rPr lang="en-US" sz="1800" dirty="0">
                <a:latin typeface="Calibri"/>
                <a:ea typeface="Calibri"/>
                <a:cs typeface="Calibri"/>
              </a:rPr>
              <a:t> program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studi</a:t>
            </a:r>
            <a:r>
              <a:rPr lang="en-US" sz="1800" dirty="0">
                <a:latin typeface="Calibri"/>
                <a:ea typeface="Calibri"/>
                <a:cs typeface="Calibri"/>
              </a:rPr>
              <a:t> Pendidikan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Profesi</a:t>
            </a:r>
            <a:r>
              <a:rPr lang="en-US" sz="1800" dirty="0">
                <a:latin typeface="Calibri"/>
                <a:ea typeface="Calibri"/>
                <a:cs typeface="Calibri"/>
              </a:rPr>
              <a:t> Guru yang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belum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terareditasi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peringkat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Unggul</a:t>
            </a:r>
            <a:r>
              <a:rPr lang="en-US" sz="1800" dirty="0">
                <a:latin typeface="Calibri"/>
                <a:ea typeface="Calibri"/>
                <a:cs typeface="Calibri"/>
              </a:rPr>
              <a:t> dan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mengajukan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akreditasi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menuju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Unggul</a:t>
            </a:r>
            <a:r>
              <a:rPr lang="en-US" sz="1800" dirty="0">
                <a:latin typeface="Calibri"/>
                <a:ea typeface="Calibri"/>
                <a:cs typeface="Calibri"/>
              </a:rPr>
              <a:t> pada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tahun</a:t>
            </a:r>
            <a:r>
              <a:rPr lang="en-US" sz="1800" dirty="0">
                <a:latin typeface="Calibri"/>
                <a:ea typeface="Calibri"/>
                <a:cs typeface="Calibri"/>
              </a:rPr>
              <a:t> 2025;</a:t>
            </a:r>
          </a:p>
          <a:p>
            <a:r>
              <a:rPr lang="en-US" sz="1800" dirty="0" err="1">
                <a:latin typeface="Calibri"/>
                <a:ea typeface="Calibri"/>
                <a:cs typeface="Calibri"/>
              </a:rPr>
              <a:t>Memiliki</a:t>
            </a:r>
            <a:r>
              <a:rPr lang="en-US" sz="1800" dirty="0">
                <a:latin typeface="Calibri"/>
                <a:ea typeface="Calibri"/>
                <a:cs typeface="Calibri"/>
              </a:rPr>
              <a:t> dan/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sanggup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memindah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tugaskan</a:t>
            </a:r>
            <a:r>
              <a:rPr lang="en-US" sz="1800" dirty="0">
                <a:latin typeface="Calibri"/>
                <a:ea typeface="Calibri"/>
                <a:cs typeface="Calibri"/>
              </a:rPr>
              <a:t> 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dosen</a:t>
            </a:r>
            <a:r>
              <a:rPr lang="en-US" sz="1800" dirty="0">
                <a:latin typeface="Calibri"/>
                <a:ea typeface="Calibri"/>
                <a:cs typeface="Calibri"/>
              </a:rPr>
              <a:t> yang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dimilikinya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sehingga</a:t>
            </a:r>
            <a:r>
              <a:rPr lang="en-US" sz="1800" dirty="0">
                <a:latin typeface="Calibri"/>
                <a:ea typeface="Calibri"/>
                <a:cs typeface="Calibri"/>
              </a:rPr>
              <a:t> Dosen Tetap Program Studi 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pengelola</a:t>
            </a:r>
            <a:r>
              <a:rPr lang="en-US" sz="1800" dirty="0">
                <a:latin typeface="Calibri"/>
                <a:ea typeface="Calibri"/>
                <a:cs typeface="Calibri"/>
              </a:rPr>
              <a:t> Program Studi) PPG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memenuhi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syarat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perlu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untuk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akreditasi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unggul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sebagai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berikut</a:t>
            </a:r>
            <a:r>
              <a:rPr lang="en-US" sz="1800" dirty="0">
                <a:latin typeface="Calibri"/>
                <a:ea typeface="Calibri"/>
                <a:cs typeface="Calibri"/>
              </a:rPr>
              <a:t>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Calibri"/>
                <a:ea typeface="Calibri"/>
                <a:cs typeface="Calibri"/>
              </a:rPr>
              <a:t>≥ 50% Dosen Tetap PS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memiliki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kualifikasi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akademik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doktor</a:t>
            </a:r>
            <a:r>
              <a:rPr lang="en-US" sz="1600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>
                <a:latin typeface="Calibri"/>
                <a:ea typeface="Calibri"/>
                <a:cs typeface="Calibri"/>
              </a:rPr>
              <a:t>≥ 3 DTPS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memiliki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jabatan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akademik</a:t>
            </a:r>
            <a:r>
              <a:rPr lang="en-US" sz="1600" dirty="0">
                <a:latin typeface="Calibri"/>
                <a:ea typeface="Calibri"/>
                <a:cs typeface="Calibri"/>
              </a:rPr>
              <a:t>/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fungsional</a:t>
            </a:r>
            <a:r>
              <a:rPr lang="en-US" sz="1600" dirty="0">
                <a:latin typeface="Calibri"/>
                <a:ea typeface="Calibri"/>
                <a:cs typeface="Calibri"/>
              </a:rPr>
              <a:t> minimal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Lektor</a:t>
            </a:r>
            <a:r>
              <a:rPr lang="en-US" sz="1600" dirty="0">
                <a:latin typeface="Calibri"/>
                <a:ea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ea typeface="Calibri"/>
                <a:cs typeface="Calibri"/>
              </a:rPr>
              <a:t>Kepala</a:t>
            </a:r>
            <a:r>
              <a:rPr lang="en-US" sz="1600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  <a:p>
            <a:r>
              <a:rPr lang="en-US" sz="1800" dirty="0" err="1">
                <a:latin typeface="Calibri"/>
                <a:ea typeface="Calibri"/>
                <a:cs typeface="Calibri"/>
              </a:rPr>
              <a:t>Sejumlah</a:t>
            </a:r>
            <a:r>
              <a:rPr lang="en-US" sz="1800" dirty="0">
                <a:latin typeface="Calibri"/>
                <a:ea typeface="Calibri"/>
                <a:cs typeface="Calibri"/>
              </a:rPr>
              <a:t> ≥ 40% DTPS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memiliki</a:t>
            </a:r>
            <a:r>
              <a:rPr lang="en-US" sz="1800" dirty="0">
                <a:latin typeface="Calibri"/>
                <a:ea typeface="Calibri"/>
                <a:cs typeface="Calibri"/>
              </a:rPr>
              <a:t> 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diproyeksikan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memiliki</a:t>
            </a:r>
            <a:r>
              <a:rPr lang="en-US" sz="1800" dirty="0">
                <a:latin typeface="Calibri"/>
                <a:ea typeface="Calibri"/>
                <a:cs typeface="Calibri"/>
              </a:rPr>
              <a:t> pada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saat</a:t>
            </a:r>
            <a:r>
              <a:rPr lang="en-US" sz="1800" dirty="0">
                <a:latin typeface="Calibri"/>
                <a:ea typeface="Calibri"/>
                <a:cs typeface="Calibri"/>
              </a:rPr>
              <a:t> submit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akreditasi</a:t>
            </a:r>
            <a:r>
              <a:rPr lang="en-US" sz="1800" dirty="0">
                <a:latin typeface="Calibri"/>
                <a:ea typeface="Calibri"/>
                <a:cs typeface="Calibri"/>
              </a:rPr>
              <a:t>)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publikasi</a:t>
            </a:r>
            <a:r>
              <a:rPr lang="en-US" sz="1800" dirty="0">
                <a:latin typeface="Calibri"/>
                <a:ea typeface="Calibri"/>
                <a:cs typeface="Calibri"/>
              </a:rPr>
              <a:t> pada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jurnal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nasional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terakreditasi</a:t>
            </a:r>
            <a:r>
              <a:rPr lang="en-US" sz="1800" dirty="0">
                <a:latin typeface="Calibri"/>
                <a:ea typeface="Calibri"/>
                <a:cs typeface="Calibri"/>
              </a:rPr>
              <a:t> minimal Sinta 2 dan/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internasional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bereputasi</a:t>
            </a:r>
            <a:r>
              <a:rPr lang="en-US" sz="1800" dirty="0">
                <a:latin typeface="Calibri"/>
                <a:ea typeface="Calibri"/>
                <a:cs typeface="Calibri"/>
              </a:rPr>
              <a:t> (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terindeks</a:t>
            </a:r>
            <a:r>
              <a:rPr lang="en-US" sz="1800" dirty="0">
                <a:latin typeface="Calibri"/>
                <a:ea typeface="Calibri"/>
                <a:cs typeface="Calibri"/>
              </a:rPr>
              <a:t> Scopus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WoS</a:t>
            </a:r>
            <a:r>
              <a:rPr lang="en-US" sz="1800" dirty="0">
                <a:latin typeface="Calibri"/>
                <a:ea typeface="Calibri"/>
                <a:cs typeface="Calibri"/>
              </a:rPr>
              <a:t>)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sebagai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penulis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pertama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corresponding author</a:t>
            </a:r>
            <a:endParaRPr lang="en-US" dirty="0"/>
          </a:p>
          <a:p>
            <a:r>
              <a:rPr lang="en-US" sz="1800" dirty="0">
                <a:latin typeface="Calibri"/>
                <a:ea typeface="Calibri"/>
                <a:cs typeface="Calibri"/>
              </a:rPr>
              <a:t>Lolos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seleksi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ditetapkan</a:t>
            </a:r>
            <a:r>
              <a:rPr lang="en-US" sz="1800" dirty="0">
                <a:latin typeface="Calibri"/>
                <a:ea typeface="Calibri"/>
                <a:cs typeface="Calibri"/>
              </a:rPr>
              <a:t> oleh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Pejabat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Pembuat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Komitmen</a:t>
            </a:r>
            <a:r>
              <a:rPr lang="en-US" sz="1800" dirty="0">
                <a:latin typeface="Calibri"/>
                <a:ea typeface="Calibri"/>
                <a:cs typeface="Calibri"/>
              </a:rPr>
              <a:t> (PPK) dan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disahkan</a:t>
            </a:r>
            <a:r>
              <a:rPr lang="en-US" sz="1800" dirty="0">
                <a:latin typeface="Calibri"/>
                <a:ea typeface="Calibri"/>
                <a:cs typeface="Calibri"/>
              </a:rPr>
              <a:t> oleh Kuasa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Pengguna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Anggaran</a:t>
            </a:r>
            <a:r>
              <a:rPr lang="en-US" sz="1800" dirty="0">
                <a:latin typeface="Calibri"/>
                <a:ea typeface="Calibri"/>
                <a:cs typeface="Calibri"/>
              </a:rPr>
              <a:t> (KPA)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Direktorat</a:t>
            </a:r>
            <a:r>
              <a:rPr lang="en-US" sz="1800" dirty="0">
                <a:latin typeface="Calibri"/>
                <a:ea typeface="Calibri"/>
                <a:cs typeface="Calibri"/>
              </a:rPr>
              <a:t> Strategi dan Sistem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Pembelajaran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Transformatif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Direktorat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Jenderal</a:t>
            </a:r>
            <a:r>
              <a:rPr lang="en-US" sz="1800" dirty="0">
                <a:latin typeface="Calibri"/>
                <a:ea typeface="Calibri"/>
                <a:cs typeface="Calibri"/>
              </a:rPr>
              <a:t> Sains dan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Teknologi</a:t>
            </a:r>
            <a:r>
              <a:rPr lang="en-US" sz="1800" dirty="0">
                <a:latin typeface="Calibri"/>
                <a:ea typeface="Calibri"/>
                <a:cs typeface="Calibri"/>
              </a:rPr>
              <a:t>, Kementerian Pendidikan Tinggi, Sains dan </a:t>
            </a:r>
            <a:r>
              <a:rPr lang="en-US" sz="1800" dirty="0" err="1">
                <a:latin typeface="Calibri"/>
                <a:ea typeface="Calibri"/>
                <a:cs typeface="Calibri"/>
              </a:rPr>
              <a:t>Teknologi</a:t>
            </a:r>
            <a:r>
              <a:rPr lang="en-US" sz="1800" dirty="0">
                <a:latin typeface="Calibri"/>
                <a:ea typeface="Calibri"/>
                <a:cs typeface="Calibri"/>
              </a:rPr>
              <a:t>.</a:t>
            </a:r>
            <a:endParaRPr lang="en-US" dirty="0"/>
          </a:p>
          <a:p>
            <a:endParaRPr lang="en-US">
              <a:latin typeface="Calisto M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2310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1DAF9F-9CE9-7B8B-2258-7285D61B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59" y="802341"/>
            <a:ext cx="10691265" cy="612828"/>
          </a:xfrm>
        </p:spPr>
        <p:txBody>
          <a:bodyPr>
            <a:normAutofit fontScale="90000"/>
          </a:bodyPr>
          <a:lstStyle/>
          <a:p>
            <a:r>
              <a:rPr lang="en-US" sz="3600" cap="none" dirty="0" err="1">
                <a:latin typeface="Calibri"/>
                <a:ea typeface="Calibri"/>
                <a:cs typeface="Calibri"/>
              </a:rPr>
              <a:t>Rincian</a:t>
            </a:r>
            <a:r>
              <a:rPr lang="en-US" sz="3600" cap="none" dirty="0">
                <a:latin typeface="Calibri"/>
                <a:ea typeface="Calibri"/>
                <a:cs typeface="Calibri"/>
              </a:rPr>
              <a:t> </a:t>
            </a:r>
            <a:r>
              <a:rPr lang="en-US" sz="3600" cap="none" dirty="0" err="1">
                <a:latin typeface="Calibri"/>
                <a:ea typeface="Calibri"/>
                <a:cs typeface="Calibri"/>
              </a:rPr>
              <a:t>Kegiatan</a:t>
            </a:r>
            <a:r>
              <a:rPr lang="en-US" sz="3600" cap="none" dirty="0">
                <a:latin typeface="Calibri"/>
                <a:ea typeface="Calibri"/>
                <a:cs typeface="Calibri"/>
              </a:rPr>
              <a:t> </a:t>
            </a:r>
            <a:endParaRPr lang="en-US" sz="4400" cap="none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D70BF26-65FB-C448-0957-7A98304CB1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288791"/>
              </p:ext>
            </p:extLst>
          </p:nvPr>
        </p:nvGraphicFramePr>
        <p:xfrm>
          <a:off x="756117" y="1606176"/>
          <a:ext cx="10691810" cy="421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047">
                  <a:extLst>
                    <a:ext uri="{9D8B030D-6E8A-4147-A177-3AD203B41FA5}">
                      <a16:colId xmlns="" xmlns:a16="http://schemas.microsoft.com/office/drawing/2014/main" val="131149816"/>
                    </a:ext>
                  </a:extLst>
                </a:gridCol>
                <a:gridCol w="10177763">
                  <a:extLst>
                    <a:ext uri="{9D8B030D-6E8A-4147-A177-3AD203B41FA5}">
                      <a16:colId xmlns="" xmlns:a16="http://schemas.microsoft.com/office/drawing/2014/main" val="3482079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i="0" u="none" strike="noStrike" noProof="0" err="1">
                          <a:solidFill>
                            <a:srgbClr val="FFFFFF"/>
                          </a:solidFill>
                          <a:latin typeface="Calibri"/>
                        </a:rPr>
                        <a:t>Kegiatan</a:t>
                      </a:r>
                      <a:endParaRPr lang="en-US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8992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instrumen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dan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terhadap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pencapaian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Capaian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Pembelajaran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Lulusan</a:t>
                      </a:r>
                      <a:endParaRPr lang="en-US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109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perkuliahan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micro-teaching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nama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setara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Bidang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Studi PPG Non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Mengajar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misalnya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Bimbingan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Konseling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dengan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memanfaatkan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teknologi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digital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menerapkan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pedagogi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modern.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79387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Penguatan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siklus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Penetapan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Pengendalian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Peningkatan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(PPEPP) pada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Penjaminan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Mutu 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Guru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59770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Penguatan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kualitas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DTPS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Guru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dalam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mempublikasikan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artikel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ilmiah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pada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jurnal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nasional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terakreditasi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jurnal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internasional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bereputasi</a:t>
                      </a:r>
                      <a:endParaRPr lang="en-US" dirty="0" err="1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144322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Calibri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penyusunan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ajar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mata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kuliah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elektif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konvensional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digital)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Guru</a:t>
                      </a:r>
                      <a:endParaRPr lang="en-US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5762481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Calibri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penyusunan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dokumen-dokumen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usulan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akreditasi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menuju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Unggul</a:t>
                      </a:r>
                      <a:endParaRPr lang="en-US" err="1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125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0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91A2061-258D-1C48-874C-56A6BC8F3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D6881C-5DFE-2ACE-4039-F9DD9944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80916"/>
          </a:xfrm>
        </p:spPr>
        <p:txBody>
          <a:bodyPr/>
          <a:lstStyle/>
          <a:p>
            <a:r>
              <a:rPr lang="en-US" cap="none" err="1"/>
              <a:t>Bentuk-bentuk</a:t>
            </a:r>
            <a:r>
              <a:rPr lang="en-US" cap="none"/>
              <a:t> </a:t>
            </a:r>
            <a:r>
              <a:rPr lang="en-US" cap="none" err="1"/>
              <a:t>Kegiatan</a:t>
            </a:r>
            <a:endParaRPr lang="en-US" cap="none"/>
          </a:p>
        </p:txBody>
      </p:sp>
      <p:graphicFrame>
        <p:nvGraphicFramePr>
          <p:cNvPr id="38" name="Diagram 37">
            <a:extLst>
              <a:ext uri="{FF2B5EF4-FFF2-40B4-BE49-F238E27FC236}">
                <a16:creationId xmlns="" xmlns:a16="http://schemas.microsoft.com/office/drawing/2014/main" id="{CC1EF43F-45F6-4A37-8E05-0EFA1185D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36842"/>
              </p:ext>
            </p:extLst>
          </p:nvPr>
        </p:nvGraphicFramePr>
        <p:xfrm>
          <a:off x="411238" y="2120294"/>
          <a:ext cx="11369523" cy="357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225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ACBDE5-A841-F2FB-E6DF-3F7EA26F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803328"/>
          </a:xfrm>
        </p:spPr>
        <p:txBody>
          <a:bodyPr/>
          <a:lstStyle/>
          <a:p>
            <a:r>
              <a:rPr lang="en-US" cap="none" err="1">
                <a:latin typeface="Calibri"/>
                <a:ea typeface="Calibri"/>
                <a:cs typeface="Calibri"/>
              </a:rPr>
              <a:t>Luaran</a:t>
            </a:r>
            <a:r>
              <a:rPr lang="en-US" cap="none">
                <a:latin typeface="Calibri"/>
                <a:ea typeface="Calibri"/>
                <a:cs typeface="Calibri"/>
              </a:rPr>
              <a:t> yang </a:t>
            </a:r>
            <a:r>
              <a:rPr lang="en-US" cap="none" err="1">
                <a:latin typeface="Calibri"/>
                <a:ea typeface="Calibri"/>
                <a:cs typeface="Calibri"/>
              </a:rPr>
              <a:t>Diharapkan</a:t>
            </a:r>
            <a:endParaRPr lang="en-US" cap="none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050D68-26A6-63DB-E563-64F64D2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74610"/>
            <a:ext cx="10691265" cy="251845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err="1">
                <a:latin typeface="Calibri"/>
                <a:ea typeface="Calibri"/>
                <a:cs typeface="Calibri"/>
              </a:rPr>
              <a:t>Terselesaikannya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kegiatan-kegiatan</a:t>
            </a:r>
            <a:r>
              <a:rPr lang="en-US" sz="2400">
                <a:latin typeface="Calibri"/>
                <a:ea typeface="Calibri"/>
                <a:cs typeface="Calibri"/>
              </a:rPr>
              <a:t> yang </a:t>
            </a:r>
            <a:r>
              <a:rPr lang="en-US" sz="2400" err="1">
                <a:latin typeface="Calibri"/>
                <a:ea typeface="Calibri"/>
                <a:cs typeface="Calibri"/>
              </a:rPr>
              <a:t>direncanakan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sesuai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Indikator</a:t>
            </a:r>
            <a:r>
              <a:rPr lang="en-US" sz="2400">
                <a:latin typeface="Calibri"/>
                <a:ea typeface="Calibri"/>
                <a:cs typeface="Calibri"/>
              </a:rPr>
              <a:t> Kinerja </a:t>
            </a:r>
            <a:r>
              <a:rPr lang="en-US" sz="2400" err="1">
                <a:latin typeface="Calibri"/>
                <a:ea typeface="Calibri"/>
                <a:cs typeface="Calibri"/>
              </a:rPr>
              <a:t>Pokok</a:t>
            </a:r>
            <a:r>
              <a:rPr lang="en-US" sz="2400">
                <a:latin typeface="Calibri"/>
                <a:ea typeface="Calibri"/>
                <a:cs typeface="Calibri"/>
              </a:rPr>
              <a:t> Program yang </a:t>
            </a:r>
            <a:r>
              <a:rPr lang="en-US" sz="2400" err="1">
                <a:latin typeface="Calibri"/>
                <a:ea typeface="Calibri"/>
                <a:cs typeface="Calibri"/>
              </a:rPr>
              <a:t>dijanjikan</a:t>
            </a:r>
            <a:r>
              <a:rPr lang="en-US" sz="2400">
                <a:latin typeface="Calibri"/>
                <a:ea typeface="Calibri"/>
                <a:cs typeface="Calibri"/>
              </a:rPr>
              <a:t>;</a:t>
            </a:r>
          </a:p>
          <a:p>
            <a:r>
              <a:rPr lang="en-US" sz="2400" err="1">
                <a:latin typeface="Calibri"/>
                <a:ea typeface="Calibri"/>
                <a:cs typeface="Calibri"/>
              </a:rPr>
              <a:t>Terpenuhinya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standar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untuk</a:t>
            </a:r>
            <a:r>
              <a:rPr lang="en-US" sz="2400">
                <a:latin typeface="Calibri"/>
                <a:ea typeface="Calibri"/>
                <a:cs typeface="Calibri"/>
              </a:rPr>
              <a:t> memperoleh status terakreditasi unggul untuk Program Studi Pendidikan Profesi Guru;</a:t>
            </a:r>
          </a:p>
          <a:p>
            <a:r>
              <a:rPr lang="en-US" sz="2400" err="1">
                <a:latin typeface="Calibri"/>
                <a:ea typeface="Calibri"/>
                <a:cs typeface="Calibri"/>
              </a:rPr>
              <a:t>Terselesaikannya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dokumen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pengajuan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akreditasi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menuju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Unggul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untuk</a:t>
            </a:r>
            <a:r>
              <a:rPr lang="en-US" sz="240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diunggah</a:t>
            </a:r>
            <a:r>
              <a:rPr lang="en-US" sz="2400">
                <a:latin typeface="Calibri"/>
                <a:ea typeface="Calibri"/>
                <a:cs typeface="Calibri"/>
              </a:rPr>
              <a:t> pada Sistem </a:t>
            </a:r>
            <a:r>
              <a:rPr lang="en-US" sz="2400" err="1">
                <a:latin typeface="Calibri"/>
                <a:ea typeface="Calibri"/>
                <a:cs typeface="Calibri"/>
              </a:rPr>
              <a:t>Akreditasi</a:t>
            </a:r>
            <a:r>
              <a:rPr lang="en-US" sz="2400">
                <a:latin typeface="Calibri"/>
                <a:ea typeface="Calibri"/>
                <a:cs typeface="Calibri"/>
              </a:rPr>
              <a:t> LAMDIK.</a:t>
            </a:r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73978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FF8A0-9279-0F3A-6294-BCEABB8E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803328"/>
          </a:xfrm>
        </p:spPr>
        <p:txBody>
          <a:bodyPr/>
          <a:lstStyle/>
          <a:p>
            <a:r>
              <a:rPr lang="en-US" cap="none" err="1"/>
              <a:t>Indikator</a:t>
            </a:r>
            <a:r>
              <a:rPr lang="en-US" cap="none"/>
              <a:t> Kinerja Program (1)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F39675E-57C0-D8E7-1797-199EC49293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63867"/>
              </p:ext>
            </p:extLst>
          </p:nvPr>
        </p:nvGraphicFramePr>
        <p:xfrm>
          <a:off x="756117" y="1942353"/>
          <a:ext cx="1069181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454">
                  <a:extLst>
                    <a:ext uri="{9D8B030D-6E8A-4147-A177-3AD203B41FA5}">
                      <a16:colId xmlns="" xmlns:a16="http://schemas.microsoft.com/office/drawing/2014/main" val="7640161"/>
                    </a:ext>
                  </a:extLst>
                </a:gridCol>
                <a:gridCol w="6258356">
                  <a:extLst>
                    <a:ext uri="{9D8B030D-6E8A-4147-A177-3AD203B41FA5}">
                      <a16:colId xmlns="" xmlns:a16="http://schemas.microsoft.com/office/drawing/2014/main" val="199016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Indikator</a:t>
                      </a:r>
                      <a:r>
                        <a:rPr lang="en-US">
                          <a:latin typeface="Calibri"/>
                        </a:rPr>
                        <a:t> Kinerja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75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instrumen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terhadap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pencapaian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Capaian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Pembelajaran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Lulusan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sz="1800">
                        <a:latin typeface="Calibri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instrumen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CPL, </a:t>
                      </a:r>
                      <a:endParaRPr lang="en-US" sz="1800">
                        <a:latin typeface="Calibri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CPL, dan </a:t>
                      </a:r>
                      <a:endParaRPr lang="en-US" sz="1800">
                        <a:latin typeface="Calibri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pencapaian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CPL</a:t>
                      </a:r>
                      <a:endParaRPr lang="en-US" sz="18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354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perkuliahan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micro-teaching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nama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setara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Bidang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Studi PPG Non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Mengajar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–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misalnya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Bimbingan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Konseling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dengan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memanfaatkan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teknologi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digital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menerapkan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pedagogi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modern.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sz="1800">
                        <a:latin typeface="Calibri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rancangan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penyelenggaraan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perkuliahan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1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micro-teaching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dengan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memanfaatkan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teknologi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digital dan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menerapkan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pedagogi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modern)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1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micro-teaching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terutama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mahasiswa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PPG yang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berasal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program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studi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Calibri"/>
                        </a:rPr>
                        <a:t>nonkependidikan</a:t>
                      </a:r>
                      <a:endParaRPr lang="en-US" sz="180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18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736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9C3CD4-0634-3275-C787-FAF4E61AF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80916"/>
          </a:xfrm>
        </p:spPr>
        <p:txBody>
          <a:bodyPr/>
          <a:lstStyle/>
          <a:p>
            <a:r>
              <a:rPr lang="en-US" cap="none" err="1"/>
              <a:t>Indikator</a:t>
            </a:r>
            <a:r>
              <a:rPr lang="en-US" cap="none"/>
              <a:t> Kinerja Program (2)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7EA1612B-6764-6883-097A-68ADA2BB8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298676"/>
              </p:ext>
            </p:extLst>
          </p:nvPr>
        </p:nvGraphicFramePr>
        <p:xfrm>
          <a:off x="756117" y="2009588"/>
          <a:ext cx="1069181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454">
                  <a:extLst>
                    <a:ext uri="{9D8B030D-6E8A-4147-A177-3AD203B41FA5}">
                      <a16:colId xmlns="" xmlns:a16="http://schemas.microsoft.com/office/drawing/2014/main" val="7640161"/>
                    </a:ext>
                  </a:extLst>
                </a:gridCol>
                <a:gridCol w="6258356">
                  <a:extLst>
                    <a:ext uri="{9D8B030D-6E8A-4147-A177-3AD203B41FA5}">
                      <a16:colId xmlns="" xmlns:a16="http://schemas.microsoft.com/office/drawing/2014/main" val="1990167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Indikator</a:t>
                      </a:r>
                      <a:r>
                        <a:rPr lang="en-US">
                          <a:latin typeface="Calibri"/>
                        </a:rPr>
                        <a:t> Kinerja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75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Penguatan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siklus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Penetapan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Pelaksanaan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Pengendalian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,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Peningkatan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(PPEPP) pada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Penjaminan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Mutu 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Guru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penyelenggaraan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siklus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PPEPP pada program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studi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PPG;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Audit Mutu Internal pada program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studi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UPPS PPG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3541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Penguatan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kualitas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DTPS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Guru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dalam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mempublikasikan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artikel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ilmiah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pada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jurnal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nasional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terakreditasi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minimal Sinta 2 dan/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internasional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bereputasi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terindeks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scopus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WoS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sebagai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penulis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pertama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sebagai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corresponding author)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penyelenggaraan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fasilitasi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;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1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Letter of Acceptance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jurnal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nasional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terakreditasi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minimal Sinta 2 dan/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internasional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bereputasi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terindeks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Scopus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WoS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sebagai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penulis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pertama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1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corresponding author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nama DTPS PPG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18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21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2658C2-6863-EF0D-2207-53E79BD29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668857"/>
          </a:xfrm>
        </p:spPr>
        <p:txBody>
          <a:bodyPr>
            <a:normAutofit fontScale="90000"/>
          </a:bodyPr>
          <a:lstStyle/>
          <a:p>
            <a:r>
              <a:rPr lang="en-US" cap="none" err="1"/>
              <a:t>Indikator</a:t>
            </a:r>
            <a:r>
              <a:rPr lang="en-US" cap="none"/>
              <a:t> Kinerja Program (3)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CD03F5E2-27D1-955F-74DF-2269ADC9C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901639"/>
              </p:ext>
            </p:extLst>
          </p:nvPr>
        </p:nvGraphicFramePr>
        <p:xfrm>
          <a:off x="750794" y="1837765"/>
          <a:ext cx="10691805" cy="3879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636">
                  <a:extLst>
                    <a:ext uri="{9D8B030D-6E8A-4147-A177-3AD203B41FA5}">
                      <a16:colId xmlns="" xmlns:a16="http://schemas.microsoft.com/office/drawing/2014/main" val="7640161"/>
                    </a:ext>
                  </a:extLst>
                </a:gridCol>
                <a:gridCol w="6466169">
                  <a:extLst>
                    <a:ext uri="{9D8B030D-6E8A-4147-A177-3AD203B41FA5}">
                      <a16:colId xmlns="" xmlns:a16="http://schemas.microsoft.com/office/drawing/2014/main" val="1990167762"/>
                    </a:ext>
                  </a:extLst>
                </a:gridCol>
              </a:tblGrid>
              <a:tr h="404296"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Kegiatan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Indikator</a:t>
                      </a:r>
                      <a:r>
                        <a:rPr lang="en-US">
                          <a:latin typeface="Calibri"/>
                        </a:rPr>
                        <a:t> Kinerja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2756051"/>
                  </a:ext>
                </a:extLst>
              </a:tr>
              <a:tr h="404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penyusunan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ajar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mata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kuliah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elektif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konvensional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digital)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Guru.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Hardcopy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ajar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mata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kuliah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elektif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Guru yang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disusun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oleh LPTK/Program Studi Pendidikan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Profesi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Guru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penerima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Bantuan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Revitalisasi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LPTK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berisi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capture screen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laman-laman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penting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ajar digital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mata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kuliah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klip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video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berisi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laman-laman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penting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diakses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beserta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alamat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URL platform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tempat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ajar digital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tersebut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di-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inang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(di-</a:t>
                      </a:r>
                      <a:r>
                        <a:rPr lang="en-US" sz="1800" b="0" i="1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hosting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)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disediakan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3541511"/>
                  </a:ext>
                </a:extLst>
              </a:tr>
              <a:tr h="40429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dan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penyusunan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dokumen-dokumen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 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usulan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akreditasi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menuju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Unggul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Tersedianya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data-data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kuantitatif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sesuai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template LAMDIK</a:t>
                      </a:r>
                      <a:endParaRPr lang="en-US"/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Evaluasi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Diri</a:t>
                      </a:r>
                      <a:endParaRPr lang="en-US"/>
                    </a:p>
                    <a:p>
                      <a:pPr marL="0" lvl="0" indent="0" algn="just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yang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siap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unggah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pada </a:t>
                      </a:r>
                      <a:r>
                        <a:rPr lang="en-US" sz="1800" b="0" i="0" u="none" strike="noStrike" baseline="0" noProof="0" err="1">
                          <a:solidFill>
                            <a:srgbClr val="000000"/>
                          </a:solidFill>
                          <a:latin typeface="Calibri"/>
                        </a:rPr>
                        <a:t>laman</a:t>
                      </a: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 LAMDIK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318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14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3C2D3-8E13-6CA8-12B8-D7AF8EB5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92122"/>
          </a:xfrm>
        </p:spPr>
        <p:txBody>
          <a:bodyPr/>
          <a:lstStyle/>
          <a:p>
            <a:r>
              <a:rPr lang="en-US" cap="none" err="1">
                <a:latin typeface="Calibri"/>
                <a:ea typeface="Calibri"/>
                <a:cs typeface="Calibri"/>
              </a:rPr>
              <a:t>Besaran</a:t>
            </a:r>
            <a:r>
              <a:rPr lang="en-US" cap="none">
                <a:latin typeface="Calibri"/>
                <a:ea typeface="Calibri"/>
                <a:cs typeface="Calibri"/>
              </a:rPr>
              <a:t> Dana Bantuan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D43819-FE53-7C97-8349-097E9921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091792"/>
            <a:ext cx="10691265" cy="3263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err="1">
                <a:latin typeface="Calibri"/>
                <a:ea typeface="Calibri"/>
                <a:cs typeface="Calibri"/>
              </a:rPr>
              <a:t>Besaran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pendanaan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Revitalisasi</a:t>
            </a:r>
            <a:r>
              <a:rPr lang="en-US" sz="2400" dirty="0">
                <a:latin typeface="Calibri"/>
                <a:ea typeface="Calibri"/>
                <a:cs typeface="Calibri"/>
              </a:rPr>
              <a:t> LPTK 2025 </a:t>
            </a:r>
            <a:r>
              <a:rPr lang="en-US" sz="2400" b="1" err="1">
                <a:latin typeface="Calibri"/>
                <a:ea typeface="Calibri"/>
                <a:cs typeface="Calibri"/>
              </a:rPr>
              <a:t>maksimal</a:t>
            </a:r>
            <a:r>
              <a:rPr lang="en-US" sz="2400" b="1" dirty="0">
                <a:latin typeface="Calibri"/>
                <a:ea typeface="Calibri"/>
                <a:cs typeface="Calibri"/>
              </a:rPr>
              <a:t> Rp.700.000.000,</a:t>
            </a:r>
            <a:r>
              <a:rPr lang="en-US" sz="2400" dirty="0">
                <a:latin typeface="Calibri"/>
                <a:ea typeface="Calibri"/>
                <a:cs typeface="Calibri"/>
              </a:rPr>
              <a:t>- (Tujuh Ratus Juta Rupiah) </a:t>
            </a:r>
            <a:r>
              <a:rPr lang="en-US" sz="2400" err="1">
                <a:latin typeface="Calibri"/>
                <a:ea typeface="Calibri"/>
                <a:cs typeface="Calibri"/>
              </a:rPr>
              <a:t>diberikan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kepada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kepada</a:t>
            </a:r>
            <a:r>
              <a:rPr lang="en-US" sz="2400" dirty="0">
                <a:latin typeface="Calibri"/>
                <a:ea typeface="Calibri"/>
                <a:cs typeface="Calibri"/>
              </a:rPr>
              <a:t> masing-masing LPTK yang </a:t>
            </a:r>
            <a:r>
              <a:rPr lang="en-US" sz="2400" err="1">
                <a:latin typeface="Calibri"/>
                <a:ea typeface="Calibri"/>
                <a:cs typeface="Calibri"/>
              </a:rPr>
              <a:t>berdasarkan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hasil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evaluasi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memenuhi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syarat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untuk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mendapatkan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pendanaan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err="1">
                <a:latin typeface="Calibri"/>
                <a:ea typeface="Calibri"/>
                <a:cs typeface="Calibri"/>
              </a:rPr>
              <a:t>Revitalisasi</a:t>
            </a:r>
            <a:r>
              <a:rPr lang="en-US" sz="2400" dirty="0">
                <a:latin typeface="Calibri"/>
                <a:ea typeface="Calibri"/>
                <a:cs typeface="Calibri"/>
              </a:rPr>
              <a:t> LPTK 2025;</a:t>
            </a:r>
          </a:p>
          <a:p>
            <a:r>
              <a:rPr lang="en-US" sz="2400" dirty="0" err="1">
                <a:latin typeface="Calibri"/>
                <a:ea typeface="Calibri"/>
                <a:cs typeface="Calibri"/>
              </a:rPr>
              <a:t>Pendanaan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Revitalisasi</a:t>
            </a:r>
            <a:r>
              <a:rPr lang="en-US" sz="2400" dirty="0">
                <a:latin typeface="Calibri"/>
                <a:ea typeface="Calibri"/>
                <a:cs typeface="Calibri"/>
              </a:rPr>
              <a:t> LPTK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ini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tidak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dapat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digunakan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untuk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membiayai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kegiatan</a:t>
            </a:r>
            <a:r>
              <a:rPr lang="en-US" sz="2400" dirty="0">
                <a:latin typeface="Calibri"/>
                <a:ea typeface="Calibri"/>
                <a:cs typeface="Calibri"/>
              </a:rPr>
              <a:t> yang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telah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dibiayai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sumber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pendanaan</a:t>
            </a:r>
            <a:r>
              <a:rPr lang="en-US" sz="2400" dirty="0">
                <a:latin typeface="Calibri"/>
                <a:ea typeface="Calibri"/>
                <a:cs typeface="Calibri"/>
              </a:rPr>
              <a:t> lain  (double funding) yang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bersumber</a:t>
            </a:r>
            <a:r>
              <a:rPr lang="en-US" sz="2400" dirty="0">
                <a:latin typeface="Calibri"/>
                <a:ea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400" dirty="0">
                <a:latin typeface="Calibri"/>
                <a:ea typeface="Calibri"/>
                <a:cs typeface="Calibri"/>
              </a:rPr>
              <a:t> Kementerian Pendidikan Tinggi, Sains, dan </a:t>
            </a:r>
            <a:r>
              <a:rPr lang="en-US" sz="2400" dirty="0" err="1">
                <a:latin typeface="Calibri"/>
                <a:ea typeface="Calibri"/>
                <a:cs typeface="Calibri"/>
              </a:rPr>
              <a:t>Teknologi</a:t>
            </a:r>
            <a:r>
              <a:rPr lang="en-US" sz="2400" dirty="0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432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42703BC-B392-4CD8-A304-ABDE711E75E1}"/>
              </a:ext>
            </a:extLst>
          </p:cNvPr>
          <p:cNvSpPr/>
          <p:nvPr/>
        </p:nvSpPr>
        <p:spPr>
          <a:xfrm>
            <a:off x="718162" y="4804011"/>
            <a:ext cx="10790730" cy="99628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3C2D3-8E13-6CA8-12B8-D7AF8EB5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581025"/>
          </a:xfrm>
        </p:spPr>
        <p:txBody>
          <a:bodyPr>
            <a:normAutofit/>
          </a:bodyPr>
          <a:lstStyle/>
          <a:p>
            <a:pPr rtl="0">
              <a:spcBef>
                <a:spcPts val="720"/>
              </a:spcBef>
              <a:spcAft>
                <a:spcPts val="0"/>
              </a:spcAft>
            </a:pPr>
            <a:r>
              <a:rPr lang="en-ID" sz="3200" b="0" i="0" u="none" strike="noStrike" cap="none" smtClean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Dasar Hukum</a:t>
            </a:r>
            <a:endParaRPr lang="en-US" sz="3200" cap="none" dirty="0"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43819-FE53-7C97-8349-097E9921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1728936"/>
            <a:ext cx="10738890" cy="42622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Undang-Undang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12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2012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tentang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Pendidikan Tinggi (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Lembaran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Negara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Republik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Indonesia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2012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47,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Tambahan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Lembaran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Negara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Republik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Indonesia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4286);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Peraturan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Menteri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Riset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Teknologi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dan Pendidikan Tinggi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12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2019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tentang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Bantuan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Operasional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Perguruan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Tinggi Negeri (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Berita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Negara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Republik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Indonesia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2019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187);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Peraturan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Menteri Pendidikan,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Kebudayaan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,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Riset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Teknologi</a:t>
            </a:r>
            <a:r>
              <a:rPr lang="en-ID" sz="1800" b="0" i="0" u="none" strike="sng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53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2023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tentang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Penjaminan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Mutu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Pendidikan Tinggi (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Berita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Negara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2023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638);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Peraturan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Menteri Pendidikan Tinggi, Sains,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Teknologi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1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2024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tentang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Organisasi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dan Tata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Kerja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Kementerian Pendidikan Tinggi, Sains,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Teknologi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(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Berita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Negara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Republik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Indonesia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Tahun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2024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Nomor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1051).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</a:pP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Peraturan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Badan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Akreditasi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Nasional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Perguruan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Tinggi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Nomor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17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Tahun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2024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Tentang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>
                <a:solidFill>
                  <a:srgbClr val="000000"/>
                </a:solidFill>
                <a:latin typeface="Bookman Old Style" panose="02050604050505020204" pitchFamily="18" charset="0"/>
              </a:rPr>
              <a:t>    </a:t>
            </a:r>
            <a:r>
              <a:rPr lang="en-ID" sz="180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Standar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Memperoleh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Status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Terakreditasi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Unggul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Bagi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Program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Studi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yang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Tercakup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Dalam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Lembaga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Akreditasi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Mandiri</a:t>
            </a:r>
            <a:r>
              <a:rPr lang="en-ID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r>
              <a:rPr lang="en-ID" sz="18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Kependidikan</a:t>
            </a:r>
            <a:endParaRPr lang="en-ID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ID" sz="1800" b="0" i="0" u="none" strike="noStrike" dirty="0"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92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89B3F-CD36-B4FA-3C33-28465FB71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80916"/>
          </a:xfrm>
        </p:spPr>
        <p:txBody>
          <a:bodyPr/>
          <a:lstStyle/>
          <a:p>
            <a:r>
              <a:rPr lang="en-US" cap="none" err="1">
                <a:latin typeface="Calibri"/>
                <a:ea typeface="Calibri"/>
                <a:cs typeface="Calibri"/>
              </a:rPr>
              <a:t>Komponen</a:t>
            </a:r>
            <a:r>
              <a:rPr lang="en-US" cap="none">
                <a:latin typeface="Calibri"/>
                <a:ea typeface="Calibri"/>
                <a:cs typeface="Calibri"/>
              </a:rPr>
              <a:t> dan </a:t>
            </a:r>
            <a:r>
              <a:rPr lang="en-US" cap="none" err="1">
                <a:latin typeface="Calibri"/>
                <a:ea typeface="Calibri"/>
                <a:cs typeface="Calibri"/>
              </a:rPr>
              <a:t>Besaran</a:t>
            </a:r>
            <a:r>
              <a:rPr lang="en-US" cap="none">
                <a:latin typeface="Calibri"/>
                <a:ea typeface="Calibri"/>
                <a:cs typeface="Calibri"/>
              </a:rPr>
              <a:t> </a:t>
            </a:r>
            <a:r>
              <a:rPr lang="en-US" cap="none" err="1">
                <a:latin typeface="Calibri"/>
                <a:ea typeface="Calibri"/>
                <a:cs typeface="Calibri"/>
              </a:rPr>
              <a:t>Pembiayaan</a:t>
            </a:r>
            <a:endParaRPr lang="en-US" cap="none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1E2C0FD8-E6FF-9FA1-9FD7-F1E6D9C38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19403"/>
              </p:ext>
            </p:extLst>
          </p:nvPr>
        </p:nvGraphicFramePr>
        <p:xfrm>
          <a:off x="756117" y="1953559"/>
          <a:ext cx="10691809" cy="388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409">
                  <a:extLst>
                    <a:ext uri="{9D8B030D-6E8A-4147-A177-3AD203B41FA5}">
                      <a16:colId xmlns="" xmlns:a16="http://schemas.microsoft.com/office/drawing/2014/main" val="25148083"/>
                    </a:ext>
                  </a:extLst>
                </a:gridCol>
                <a:gridCol w="6452463">
                  <a:extLst>
                    <a:ext uri="{9D8B030D-6E8A-4147-A177-3AD203B41FA5}">
                      <a16:colId xmlns="" xmlns:a16="http://schemas.microsoft.com/office/drawing/2014/main" val="3507641295"/>
                    </a:ext>
                  </a:extLst>
                </a:gridCol>
                <a:gridCol w="3563937">
                  <a:extLst>
                    <a:ext uri="{9D8B030D-6E8A-4147-A177-3AD203B41FA5}">
                      <a16:colId xmlns="" xmlns:a16="http://schemas.microsoft.com/office/drawing/2014/main" val="4187151686"/>
                    </a:ext>
                  </a:extLst>
                </a:gridCol>
              </a:tblGrid>
              <a:tr h="393288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alibri"/>
                        </a:rPr>
                        <a:t>Komponen</a:t>
                      </a:r>
                      <a:r>
                        <a:rPr lang="en-US" dirty="0">
                          <a:latin typeface="Calibri"/>
                        </a:rPr>
                        <a:t> </a:t>
                      </a:r>
                      <a:r>
                        <a:rPr lang="en-US" dirty="0" err="1">
                          <a:latin typeface="Calibri"/>
                        </a:rPr>
                        <a:t>Pembiayaan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>
                          <a:latin typeface="Calibri"/>
                        </a:rPr>
                        <a:t>Besaran</a:t>
                      </a:r>
                      <a:endParaRPr lang="en-US" dirty="0" err="1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4012102"/>
                  </a:ext>
                </a:extLst>
              </a:tr>
              <a:tr h="1510228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Focus Group Discussion (FGD)/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Diskusi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Kelompok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Terpumpun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 Workshop/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Lokakarya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termasuk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penyusunan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dokumen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instrumen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asesmen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CPL,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pencetakan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ajar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mata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kuliah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elektif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,  dan/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atau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biaya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pembuatan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klip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video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laporan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pengembangan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bahan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ajar digital)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≤ 70%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bantuan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diterima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6200328"/>
                  </a:ext>
                </a:extLst>
              </a:tr>
              <a:tr h="660725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Belanja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barang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untuk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pemutakhiran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peralatan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penunjang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kualitas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pembelajaran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mikro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≤ 50%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bantuan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diterima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1882353"/>
                  </a:ext>
                </a:extLst>
              </a:tr>
              <a:tr h="660725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Pembiayaan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Article Processing Fee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≤ 30%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bantuan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diterima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7276052"/>
                  </a:ext>
                </a:extLst>
              </a:tr>
              <a:tr h="66072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>
                          <a:latin typeface="Calibri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Manajemen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Program (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menggunakan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dana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pendamping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≥ 5%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dari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total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anggaran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 yang </a:t>
                      </a:r>
                      <a:r>
                        <a:rPr lang="en-US" sz="1800" b="0" i="0" u="none" strike="noStrike" baseline="0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diterima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38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97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344077-1D81-2D3F-3CB2-F2B24574775B}"/>
              </a:ext>
            </a:extLst>
          </p:cNvPr>
          <p:cNvSpPr txBox="1"/>
          <p:nvPr/>
        </p:nvSpPr>
        <p:spPr>
          <a:xfrm>
            <a:off x="5245651" y="4086086"/>
            <a:ext cx="6018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600">
                <a:latin typeface="Calibri"/>
                <a:ea typeface="Calibri"/>
                <a:cs typeface="Calibri"/>
              </a:rPr>
              <a:t>...</a:t>
            </a:r>
            <a:r>
              <a:rPr lang="en-US" sz="3600" err="1">
                <a:latin typeface="Calibri"/>
                <a:ea typeface="Calibri"/>
                <a:cs typeface="Calibri"/>
              </a:rPr>
              <a:t>terima</a:t>
            </a:r>
            <a:r>
              <a:rPr lang="en-US" sz="3600">
                <a:latin typeface="Calibri"/>
                <a:ea typeface="Calibri"/>
                <a:cs typeface="Calibri"/>
              </a:rPr>
              <a:t> </a:t>
            </a:r>
            <a:r>
              <a:rPr lang="en-US" sz="3600" err="1">
                <a:latin typeface="Calibri"/>
                <a:ea typeface="Calibri"/>
                <a:cs typeface="Calibri"/>
              </a:rPr>
              <a:t>kasih</a:t>
            </a:r>
            <a:endParaRPr lang="en-US" sz="36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10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413C9-DE03-42EE-8F55-D8126FA9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876300"/>
          </a:xfrm>
        </p:spPr>
        <p:txBody>
          <a:bodyPr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ID" sz="3200" b="0" i="0" u="none" strike="noStrike" cap="none" smtClean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Latar Belakang (1)</a:t>
            </a:r>
            <a:endParaRPr lang="en-ID" sz="3200" cap="non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E7212476-1AA3-4A9A-A21E-B264006D6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749484"/>
              </p:ext>
            </p:extLst>
          </p:nvPr>
        </p:nvGraphicFramePr>
        <p:xfrm>
          <a:off x="1069002" y="2194270"/>
          <a:ext cx="2399911" cy="3721608"/>
        </p:xfrm>
        <a:graphic>
          <a:graphicData uri="http://schemas.openxmlformats.org/drawingml/2006/table">
            <a:tbl>
              <a:tblPr/>
              <a:tblGrid>
                <a:gridCol w="2399911">
                  <a:extLst>
                    <a:ext uri="{9D8B030D-6E8A-4147-A177-3AD203B41FA5}">
                      <a16:colId xmlns:a16="http://schemas.microsoft.com/office/drawing/2014/main" xmlns="" val="93815579"/>
                    </a:ext>
                  </a:extLst>
                </a:gridCol>
              </a:tblGrid>
              <a:tr h="410689">
                <a:tc>
                  <a:txBody>
                    <a:bodyPr/>
                    <a:lstStyle/>
                    <a:p>
                      <a:pPr fontAlgn="ctr"/>
                      <a:r>
                        <a:rPr lang="en-ID">
                          <a:effectLst/>
                        </a:rPr>
                        <a:t> 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789013"/>
                  </a:ext>
                </a:extLst>
              </a:tr>
              <a:tr h="86795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 Perguruan Tinggi</a:t>
                      </a:r>
                      <a:endParaRPr lang="en-ID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97116"/>
                  </a:ext>
                </a:extLst>
              </a:tr>
              <a:tr h="2442967"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PT : 2816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PTN: 125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PTS: 2691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LPTK: 170 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ID" sz="1400" b="1" i="0" u="none" strike="noStrike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Sumber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: PDDIKTI</a:t>
                      </a:r>
                      <a:endParaRPr lang="en-ID" sz="1400" dirty="0">
                        <a:effectLst/>
                      </a:endParaRPr>
                    </a:p>
                    <a:p>
                      <a:pPr fontAlgn="ctr"/>
                      <a:r>
                        <a:rPr lang="en-ID" dirty="0">
                          <a:effectLst/>
                        </a:rPr>
                        <a:t/>
                      </a:r>
                      <a:br>
                        <a:rPr lang="en-ID" dirty="0">
                          <a:effectLst/>
                        </a:rPr>
                      </a:br>
                      <a:r>
                        <a:rPr lang="en-ID" dirty="0">
                          <a:effectLst/>
                        </a:rPr>
                        <a:t/>
                      </a:r>
                      <a:br>
                        <a:rPr lang="en-ID" dirty="0">
                          <a:effectLst/>
                        </a:rPr>
                      </a:br>
                      <a:endParaRPr lang="en-ID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86522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94CB6B6-4345-4F29-A0A4-217C29BE2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12456" y="-3713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A92E60FD-4DF2-401D-828D-8DBA7B4A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954740"/>
              </p:ext>
            </p:extLst>
          </p:nvPr>
        </p:nvGraphicFramePr>
        <p:xfrm>
          <a:off x="4071598" y="2160932"/>
          <a:ext cx="2532402" cy="3721608"/>
        </p:xfrm>
        <a:graphic>
          <a:graphicData uri="http://schemas.openxmlformats.org/drawingml/2006/table">
            <a:tbl>
              <a:tblPr/>
              <a:tblGrid>
                <a:gridCol w="2532402">
                  <a:extLst>
                    <a:ext uri="{9D8B030D-6E8A-4147-A177-3AD203B41FA5}">
                      <a16:colId xmlns:a16="http://schemas.microsoft.com/office/drawing/2014/main" xmlns="" val="274536109"/>
                    </a:ext>
                  </a:extLst>
                </a:gridCol>
              </a:tblGrid>
              <a:tr h="444303">
                <a:tc>
                  <a:txBody>
                    <a:bodyPr/>
                    <a:lstStyle/>
                    <a:p>
                      <a:pPr fontAlgn="ctr"/>
                      <a:r>
                        <a:rPr lang="en-ID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0773409"/>
                  </a:ext>
                </a:extLst>
              </a:tr>
              <a:tr h="88402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LPTK Penyelenggara PPG</a:t>
                      </a:r>
                      <a:endParaRPr lang="en-ID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444747"/>
                  </a:ext>
                </a:extLst>
              </a:tr>
              <a:tr h="2393280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LPTK </a:t>
                      </a: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penyelenggara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PPG: 141</a:t>
                      </a:r>
                      <a:endParaRPr lang="en-ID" sz="1400" dirty="0">
                        <a:effectLst/>
                      </a:endParaRPr>
                    </a:p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dirty="0">
                          <a:effectLst/>
                        </a:rPr>
                        <a:t/>
                      </a:r>
                      <a:br>
                        <a:rPr lang="en-ID" sz="1400" dirty="0">
                          <a:effectLst/>
                        </a:rPr>
                      </a:b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Sumber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: </a:t>
                      </a:r>
                      <a:r>
                        <a:rPr lang="en-ID" sz="14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Dit</a:t>
                      </a:r>
                      <a:r>
                        <a:rPr lang="en-ID" sz="14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. PPG</a:t>
                      </a:r>
                      <a:endParaRPr lang="en-ID" sz="1400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604943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4B3B8459-556F-40BB-BE4B-5FDAD348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117" y="22219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5220859-0A5F-46AC-8F14-41FF8CF43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8245"/>
              </p:ext>
            </p:extLst>
          </p:nvPr>
        </p:nvGraphicFramePr>
        <p:xfrm>
          <a:off x="7157585" y="2127595"/>
          <a:ext cx="4234315" cy="3721607"/>
        </p:xfrm>
        <a:graphic>
          <a:graphicData uri="http://schemas.openxmlformats.org/drawingml/2006/table">
            <a:tbl>
              <a:tblPr/>
              <a:tblGrid>
                <a:gridCol w="4234315">
                  <a:extLst>
                    <a:ext uri="{9D8B030D-6E8A-4147-A177-3AD203B41FA5}">
                      <a16:colId xmlns:a16="http://schemas.microsoft.com/office/drawing/2014/main" xmlns="" val="3564457234"/>
                    </a:ext>
                  </a:extLst>
                </a:gridCol>
              </a:tblGrid>
              <a:tr h="455803">
                <a:tc>
                  <a:txBody>
                    <a:bodyPr/>
                    <a:lstStyle/>
                    <a:p>
                      <a:pPr fontAlgn="ctr"/>
                      <a:r>
                        <a:rPr lang="en-ID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829317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Status A</a:t>
                      </a:r>
                      <a:r>
                        <a:rPr lang="en-ID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kreditasi</a:t>
                      </a: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PPG</a:t>
                      </a:r>
                      <a:endParaRPr lang="en-ID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621261"/>
                  </a:ext>
                </a:extLst>
              </a:tr>
              <a:tr h="2466974">
                <a:tc>
                  <a:txBody>
                    <a:bodyPr/>
                    <a:lstStyle/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Unggul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: 4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Sekali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: 13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: 55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A : 14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 : 48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C : -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Minimum/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terakreditasi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: 7</a:t>
                      </a:r>
                    </a:p>
                    <a:p>
                      <a:pPr marL="0" indent="-34290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endParaRPr lang="en-US" sz="1400" b="1" i="0" u="none" strike="noStrike" kern="1200" dirty="0">
                        <a:solidFill>
                          <a:srgbClr val="3F3F3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kern="1200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Sumber</a:t>
                      </a:r>
                      <a:r>
                        <a:rPr lang="en-US" sz="1400" b="1" i="0" u="none" strike="noStrike" kern="1200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: PDDIKTI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861550"/>
                  </a:ext>
                </a:extLst>
              </a:tr>
            </a:tbl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5ED82F79-1257-4BC3-A954-021C394F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5065" y="222262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xmlns="" id="{49959D2A-927A-417B-9989-F0C61E3B6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426" y="220724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19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3C2D3-8E13-6CA8-12B8-D7AF8EB5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92122"/>
          </a:xfrm>
        </p:spPr>
        <p:txBody>
          <a:bodyPr>
            <a:normAutofit/>
          </a:bodyPr>
          <a:lstStyle/>
          <a:p>
            <a:pPr rtl="0">
              <a:spcBef>
                <a:spcPts val="720"/>
              </a:spcBef>
              <a:spcAft>
                <a:spcPts val="0"/>
              </a:spcAft>
            </a:pPr>
            <a:r>
              <a:rPr lang="en-ID" sz="3200" b="0" i="0" u="none" strike="noStrike" cap="none" smtClean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Latar Belakang (2)</a:t>
            </a:r>
            <a:endParaRPr lang="en-US" sz="3200" cap="none" dirty="0"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1212CE91-0D4A-4240-86E6-86C993E59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65979"/>
              </p:ext>
            </p:extLst>
          </p:nvPr>
        </p:nvGraphicFramePr>
        <p:xfrm>
          <a:off x="6936015" y="2003136"/>
          <a:ext cx="3381828" cy="3736349"/>
        </p:xfrm>
        <a:graphic>
          <a:graphicData uri="http://schemas.openxmlformats.org/drawingml/2006/table">
            <a:tbl>
              <a:tblPr/>
              <a:tblGrid>
                <a:gridCol w="3381828">
                  <a:extLst>
                    <a:ext uri="{9D8B030D-6E8A-4147-A177-3AD203B41FA5}">
                      <a16:colId xmlns:a16="http://schemas.microsoft.com/office/drawing/2014/main" xmlns="" val="322490620"/>
                    </a:ext>
                  </a:extLst>
                </a:gridCol>
              </a:tblGrid>
              <a:tr h="453316">
                <a:tc>
                  <a:txBody>
                    <a:bodyPr/>
                    <a:lstStyle/>
                    <a:p>
                      <a:pPr fontAlgn="ctr"/>
                      <a:r>
                        <a:rPr lang="en-ID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764897"/>
                  </a:ext>
                </a:extLst>
              </a:tr>
              <a:tr h="72437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Guru </a:t>
                      </a:r>
                      <a:r>
                        <a:rPr lang="en-ID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Pensiun</a:t>
                      </a:r>
                      <a:endParaRPr lang="en-ID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0501179"/>
                  </a:ext>
                </a:extLst>
              </a:tr>
              <a:tr h="255866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Proyeksi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tahun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2022 - 2030 rata-rata guru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pensiun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sekitar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60.000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tiap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tahunnya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dan pada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tahun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2025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ada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66.188 orang guru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akan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pensiun</a:t>
                      </a:r>
                      <a:endParaRPr lang="en-ID" sz="1600" dirty="0">
                        <a:effectLst/>
                      </a:endParaRP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dirty="0">
                          <a:effectLst/>
                        </a:rPr>
                        <a:t/>
                      </a:r>
                      <a:br>
                        <a:rPr lang="en-ID" sz="1600" dirty="0">
                          <a:effectLst/>
                        </a:rPr>
                      </a:b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Sumber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: BAPPENAS</a:t>
                      </a:r>
                      <a:endParaRPr lang="en-ID" sz="1600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E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775555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D1D355B-C631-4C22-92F0-E4A0A4C1B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423805"/>
              </p:ext>
            </p:extLst>
          </p:nvPr>
        </p:nvGraphicFramePr>
        <p:xfrm>
          <a:off x="1813541" y="2003528"/>
          <a:ext cx="3381828" cy="3721607"/>
        </p:xfrm>
        <a:graphic>
          <a:graphicData uri="http://schemas.openxmlformats.org/drawingml/2006/table">
            <a:tbl>
              <a:tblPr/>
              <a:tblGrid>
                <a:gridCol w="3381828">
                  <a:extLst>
                    <a:ext uri="{9D8B030D-6E8A-4147-A177-3AD203B41FA5}">
                      <a16:colId xmlns:a16="http://schemas.microsoft.com/office/drawing/2014/main" xmlns="" val="3564457234"/>
                    </a:ext>
                  </a:extLst>
                </a:gridCol>
              </a:tblGrid>
              <a:tr h="455803">
                <a:tc>
                  <a:txBody>
                    <a:bodyPr/>
                    <a:lstStyle/>
                    <a:p>
                      <a:pPr fontAlgn="ctr"/>
                      <a:r>
                        <a:rPr lang="en-ID" dirty="0">
                          <a:effectLst/>
                        </a:rPr>
                        <a:t> </a:t>
                      </a: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8829317"/>
                  </a:ext>
                </a:extLst>
              </a:tr>
              <a:tr h="79883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Guru</a:t>
                      </a:r>
                      <a:endParaRPr lang="en-ID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A4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621261"/>
                  </a:ext>
                </a:extLst>
              </a:tr>
              <a:tr h="246697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Pada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tahun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ajaran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2023/2024,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guru di Indonesia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adalah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3,03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juta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orang.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ini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didapatkan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dari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data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Kemendikbudristek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yang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dihimpun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Badan Pusat </a:t>
                      </a:r>
                      <a:r>
                        <a:rPr lang="en-ID" sz="16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Statistik</a:t>
                      </a:r>
                      <a:r>
                        <a:rPr lang="en-ID" sz="1600" b="1" i="0" u="none" strike="noStrike" dirty="0">
                          <a:solidFill>
                            <a:srgbClr val="3F3F3F"/>
                          </a:solidFill>
                          <a:effectLst/>
                          <a:latin typeface="Arial" panose="020B0604020202020204" pitchFamily="34" charset="0"/>
                        </a:rPr>
                        <a:t> (BPS).</a:t>
                      </a:r>
                      <a:endParaRPr lang="en-ID" sz="1600" dirty="0">
                        <a:effectLst/>
                      </a:endParaRPr>
                    </a:p>
                  </a:txBody>
                  <a:tcPr marL="95250" marR="95250" marT="47625" marB="47625" anchor="ctr">
                    <a:lnL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2A4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86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39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3C2D3-8E13-6CA8-12B8-D7AF8EB5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792122"/>
          </a:xfrm>
        </p:spPr>
        <p:txBody>
          <a:bodyPr>
            <a:normAutofit/>
          </a:bodyPr>
          <a:lstStyle/>
          <a:p>
            <a:pPr rtl="0">
              <a:spcBef>
                <a:spcPts val="720"/>
              </a:spcBef>
              <a:spcAft>
                <a:spcPts val="0"/>
              </a:spcAft>
            </a:pPr>
            <a:r>
              <a:rPr lang="en-ID" sz="3200" b="0" i="0" u="none" strike="noStrike" cap="none" smtClean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Latar Belakang (3)</a:t>
            </a:r>
            <a:endParaRPr lang="en-US" sz="3200" cap="none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Content Placeholder 16">
            <a:extLst>
              <a:ext uri="{FF2B5EF4-FFF2-40B4-BE49-F238E27FC236}">
                <a16:creationId xmlns:a16="http://schemas.microsoft.com/office/drawing/2014/main" xmlns="" id="{303B668D-3DDB-420A-8DBB-53B7542EDE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29" y="1480305"/>
            <a:ext cx="9101961" cy="512175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8ADC67A-83DE-47CF-987C-C416D2C8500F}"/>
              </a:ext>
            </a:extLst>
          </p:cNvPr>
          <p:cNvSpPr/>
          <p:nvPr/>
        </p:nvSpPr>
        <p:spPr>
          <a:xfrm>
            <a:off x="5987332" y="3116911"/>
            <a:ext cx="4055165" cy="312089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245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FD65D-603C-4336-ADB6-BADD54279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533684"/>
          </a:xfrm>
        </p:spPr>
        <p:txBody>
          <a:bodyPr>
            <a:noAutofit/>
          </a:bodyPr>
          <a:lstStyle/>
          <a:p>
            <a:r>
              <a:rPr lang="en-ID" sz="2400" b="0" i="0" u="none" strike="noStrike" cap="none" smtClean="0">
                <a:solidFill>
                  <a:srgbClr val="3F3F3F"/>
                </a:solidFill>
                <a:effectLst/>
                <a:latin typeface="Arial" panose="020B0604020202020204" pitchFamily="34" charset="0"/>
              </a:rPr>
              <a:t>Latar Belakang (4) -- Perpres Nomor 12 Tahun 2025</a:t>
            </a:r>
            <a:endParaRPr lang="en-ID" sz="2400" cap="non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C6D3686-5EED-4BF9-8F29-887A6ED2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17" y="1448084"/>
            <a:ext cx="843915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337594-E4A2-463D-A990-0C14C97B5B22}"/>
              </a:ext>
            </a:extLst>
          </p:cNvPr>
          <p:cNvSpPr/>
          <p:nvPr/>
        </p:nvSpPr>
        <p:spPr>
          <a:xfrm>
            <a:off x="3752436" y="4524291"/>
            <a:ext cx="4159112" cy="35781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005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E49D7415-2F11-44C2-B6AA-13A25B6814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56138C-ED29-2116-6969-5EB1567A1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323" y="914400"/>
            <a:ext cx="10620577" cy="4732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cap="none" dirty="0" err="1">
                <a:latin typeface="Calibri"/>
                <a:ea typeface="Calibri"/>
                <a:cs typeface="Calibri"/>
              </a:rPr>
              <a:t>Catatan</a:t>
            </a:r>
            <a:r>
              <a:rPr lang="en-US" sz="3600" cap="none" dirty="0">
                <a:latin typeface="Calibri"/>
                <a:ea typeface="Calibri"/>
                <a:cs typeface="Calibri"/>
              </a:rPr>
              <a:t> </a:t>
            </a:r>
            <a:r>
              <a:rPr lang="en-US" sz="3600" cap="none" dirty="0" err="1">
                <a:latin typeface="Calibri"/>
                <a:ea typeface="Calibri"/>
                <a:cs typeface="Calibri"/>
              </a:rPr>
              <a:t>tentang</a:t>
            </a:r>
            <a:r>
              <a:rPr lang="en-US" sz="3600" cap="none" dirty="0">
                <a:latin typeface="Calibri"/>
                <a:ea typeface="Calibri"/>
                <a:cs typeface="Calibri"/>
              </a:rPr>
              <a:t> LPTK (1)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2E57F3D-33BE-4306-87E6-245763719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2522AA-5D73-D6F9-1DF5-FE344AD2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1702837"/>
            <a:ext cx="6610070" cy="42950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5FC4E9-3601-FA04-FEAE-1EB14CE5D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781" y="1849121"/>
            <a:ext cx="3518650" cy="400515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dirty="0">
                <a:latin typeface="Calibri"/>
                <a:ea typeface="Calibri"/>
                <a:cs typeface="Calibri"/>
              </a:rPr>
              <a:t>L</a:t>
            </a:r>
            <a:r>
              <a:rPr lang="en-US" sz="1800" dirty="0">
                <a:latin typeface="Calibri"/>
                <a:ea typeface="Calibri"/>
                <a:cs typeface="Calibri"/>
              </a:rPr>
              <a:t>PTK </a:t>
            </a:r>
            <a:r>
              <a:rPr lang="en-US" sz="180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b="1" dirty="0">
                <a:latin typeface="Calibri"/>
                <a:ea typeface="Calibri"/>
                <a:cs typeface="Calibri"/>
              </a:rPr>
              <a:t>Lembaga Pendidikan Tenaga </a:t>
            </a:r>
            <a:r>
              <a:rPr lang="en-US" sz="1800" b="1" err="1">
                <a:latin typeface="Calibri"/>
                <a:ea typeface="Calibri"/>
                <a:cs typeface="Calibri"/>
              </a:rPr>
              <a:t>Kependidikan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adalah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perguruan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tinggi</a:t>
            </a:r>
            <a:r>
              <a:rPr lang="en-US" sz="1800" dirty="0">
                <a:latin typeface="Calibri"/>
                <a:ea typeface="Calibri"/>
                <a:cs typeface="Calibri"/>
              </a:rPr>
              <a:t> yang </a:t>
            </a:r>
            <a:r>
              <a:rPr lang="en-US" sz="1800" err="1">
                <a:latin typeface="Calibri"/>
                <a:ea typeface="Calibri"/>
                <a:cs typeface="Calibri"/>
              </a:rPr>
              <a:t>diberi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tugas</a:t>
            </a:r>
            <a:r>
              <a:rPr lang="en-US" sz="1800" dirty="0">
                <a:latin typeface="Calibri"/>
                <a:ea typeface="Calibri"/>
                <a:cs typeface="Calibri"/>
              </a:rPr>
              <a:t> oleh </a:t>
            </a:r>
            <a:r>
              <a:rPr lang="en-US" sz="1800" err="1">
                <a:latin typeface="Calibri"/>
                <a:ea typeface="Calibri"/>
                <a:cs typeface="Calibri"/>
              </a:rPr>
              <a:t>Pemerintah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untuk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menyelenggarakan</a:t>
            </a:r>
            <a:r>
              <a:rPr lang="en-US" sz="1800" dirty="0">
                <a:latin typeface="Calibri"/>
                <a:ea typeface="Calibri"/>
                <a:cs typeface="Calibri"/>
              </a:rPr>
              <a:t> program </a:t>
            </a:r>
            <a:r>
              <a:rPr lang="en-US" sz="1800" err="1">
                <a:latin typeface="Calibri"/>
                <a:ea typeface="Calibri"/>
                <a:cs typeface="Calibri"/>
              </a:rPr>
              <a:t>pengadaan</a:t>
            </a:r>
            <a:r>
              <a:rPr lang="en-US" sz="1800" dirty="0">
                <a:latin typeface="Calibri"/>
                <a:ea typeface="Calibri"/>
                <a:cs typeface="Calibri"/>
              </a:rPr>
              <a:t> guru pada </a:t>
            </a:r>
            <a:r>
              <a:rPr lang="en-US" sz="1800" err="1">
                <a:latin typeface="Calibri"/>
                <a:ea typeface="Calibri"/>
                <a:cs typeface="Calibri"/>
              </a:rPr>
              <a:t>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anak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usia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dini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jalur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formal, </a:t>
            </a:r>
            <a:r>
              <a:rPr lang="en-US" sz="1800" err="1">
                <a:latin typeface="Calibri"/>
                <a:ea typeface="Calibri"/>
                <a:cs typeface="Calibri"/>
              </a:rPr>
              <a:t>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dasar</a:t>
            </a:r>
            <a:r>
              <a:rPr lang="en-US" sz="1800" dirty="0">
                <a:latin typeface="Calibri"/>
                <a:ea typeface="Calibri"/>
                <a:cs typeface="Calibri"/>
              </a:rPr>
              <a:t>, dan/</a:t>
            </a:r>
            <a:r>
              <a:rPr lang="en-US" sz="1800" err="1">
                <a:latin typeface="Calibri"/>
                <a:ea typeface="Calibri"/>
                <a:cs typeface="Calibri"/>
              </a:rPr>
              <a:t>atau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menengah</a:t>
            </a:r>
            <a:r>
              <a:rPr lang="en-US" sz="1800" dirty="0">
                <a:latin typeface="Calibri"/>
                <a:ea typeface="Calibri"/>
                <a:cs typeface="Calibri"/>
              </a:rPr>
              <a:t>, </a:t>
            </a:r>
            <a:r>
              <a:rPr lang="en-US" sz="1800" err="1">
                <a:latin typeface="Calibri"/>
                <a:ea typeface="Calibri"/>
                <a:cs typeface="Calibri"/>
              </a:rPr>
              <a:t>serta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untuk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menyelenggarakan</a:t>
            </a:r>
            <a:r>
              <a:rPr lang="en-US" sz="1800" dirty="0">
                <a:latin typeface="Calibri"/>
                <a:ea typeface="Calibri"/>
                <a:cs typeface="Calibri"/>
              </a:rPr>
              <a:t> dan </a:t>
            </a:r>
            <a:r>
              <a:rPr lang="en-US" sz="1800" err="1">
                <a:latin typeface="Calibri"/>
                <a:ea typeface="Calibri"/>
                <a:cs typeface="Calibri"/>
              </a:rPr>
              <a:t>mengembangkan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ilmu</a:t>
            </a:r>
            <a:r>
              <a:rPr lang="en-US" sz="1800" dirty="0">
                <a:latin typeface="Calibri"/>
                <a:ea typeface="Calibri"/>
                <a:cs typeface="Calibri"/>
              </a:rPr>
              <a:t> </a:t>
            </a:r>
            <a:r>
              <a:rPr lang="en-US" sz="1800" err="1">
                <a:latin typeface="Calibri"/>
                <a:ea typeface="Calibri"/>
                <a:cs typeface="Calibri"/>
              </a:rPr>
              <a:t>kependidikan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dan </a:t>
            </a:r>
            <a:r>
              <a:rPr lang="en-US" sz="1800" err="1">
                <a:latin typeface="Calibri"/>
                <a:ea typeface="Calibri"/>
                <a:cs typeface="Calibri"/>
              </a:rPr>
              <a:t>nonkependidikan</a:t>
            </a:r>
            <a:r>
              <a:rPr lang="en-US" sz="1800" dirty="0">
                <a:latin typeface="Calibri"/>
                <a:ea typeface="Calibri"/>
                <a:cs typeface="Calibri"/>
              </a:rPr>
              <a:t>  (</a:t>
            </a:r>
            <a:r>
              <a:rPr lang="en-US" sz="1800" err="1">
                <a:latin typeface="Calibri"/>
                <a:ea typeface="Calibri"/>
                <a:cs typeface="Calibri"/>
              </a:rPr>
              <a:t>Undang-undang</a:t>
            </a:r>
            <a:r>
              <a:rPr lang="en-US" sz="1800" dirty="0">
                <a:latin typeface="Calibri"/>
                <a:ea typeface="Calibri"/>
                <a:cs typeface="Calibri"/>
              </a:rPr>
              <a:t> Republik Indonesia </a:t>
            </a:r>
            <a:r>
              <a:rPr lang="en-US" sz="1800" err="1">
                <a:latin typeface="Calibri"/>
                <a:ea typeface="Calibri"/>
                <a:cs typeface="Calibri"/>
              </a:rPr>
              <a:t>Nomor</a:t>
            </a:r>
            <a:r>
              <a:rPr lang="en-US" sz="1800" dirty="0">
                <a:latin typeface="Calibri"/>
                <a:ea typeface="Calibri"/>
                <a:cs typeface="Calibri"/>
              </a:rPr>
              <a:t> 14 </a:t>
            </a:r>
            <a:r>
              <a:rPr lang="en-US" sz="1800" err="1">
                <a:latin typeface="Calibri"/>
                <a:ea typeface="Calibri"/>
                <a:cs typeface="Calibri"/>
              </a:rPr>
              <a:t>Tahun</a:t>
            </a:r>
            <a:r>
              <a:rPr lang="en-US" sz="1800" dirty="0">
                <a:latin typeface="Calibri"/>
                <a:ea typeface="Calibri"/>
                <a:cs typeface="Calibri"/>
              </a:rPr>
              <a:t> 2005 </a:t>
            </a:r>
            <a:r>
              <a:rPr lang="en-US" sz="1800" err="1">
                <a:latin typeface="Calibri"/>
                <a:ea typeface="Calibri"/>
                <a:cs typeface="Calibri"/>
              </a:rPr>
              <a:t>Tentang</a:t>
            </a:r>
            <a:r>
              <a:rPr lang="en-US" sz="1800" dirty="0">
                <a:latin typeface="Calibri"/>
                <a:ea typeface="Calibri"/>
                <a:cs typeface="Calibri"/>
              </a:rPr>
              <a:t> Guru dan Dosen Bab I, Pasal I, Ayat 14);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8E0104E4-99BC-494F-8342-F250828E5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4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F4413F8-5096-ED9C-425A-B5A8E90A4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2F2298-07A6-8FF9-F878-022DFFF2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59" y="779929"/>
            <a:ext cx="10691265" cy="578071"/>
          </a:xfrm>
        </p:spPr>
        <p:txBody>
          <a:bodyPr>
            <a:normAutofit fontScale="90000"/>
          </a:bodyPr>
          <a:lstStyle/>
          <a:p>
            <a:r>
              <a:rPr lang="en-US" cap="none" dirty="0" err="1">
                <a:latin typeface="Calibri"/>
                <a:ea typeface="Calibri"/>
                <a:cs typeface="Calibri"/>
              </a:rPr>
              <a:t>Catatan</a:t>
            </a:r>
            <a:r>
              <a:rPr lang="en-US" cap="none" dirty="0">
                <a:latin typeface="Calibri"/>
                <a:ea typeface="Calibri"/>
                <a:cs typeface="Calibri"/>
              </a:rPr>
              <a:t> </a:t>
            </a:r>
            <a:r>
              <a:rPr lang="en-US" cap="none" dirty="0" err="1">
                <a:latin typeface="Calibri"/>
                <a:ea typeface="Calibri"/>
                <a:cs typeface="Calibri"/>
              </a:rPr>
              <a:t>tentang</a:t>
            </a:r>
            <a:r>
              <a:rPr lang="en-US" cap="none" dirty="0">
                <a:latin typeface="Calibri"/>
                <a:ea typeface="Calibri"/>
                <a:cs typeface="Calibri"/>
              </a:rPr>
              <a:t> LPTK (2)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68202C8-5ACE-6D07-6CF9-B1EC567DF165}"/>
              </a:ext>
            </a:extLst>
          </p:cNvPr>
          <p:cNvSpPr txBox="1"/>
          <p:nvPr/>
        </p:nvSpPr>
        <p:spPr>
          <a:xfrm>
            <a:off x="935181" y="1567804"/>
            <a:ext cx="11063262" cy="43801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/>
                <a:ea typeface="Calibri"/>
                <a:cs typeface="Calibri"/>
              </a:rPr>
              <a:t>Klasifikasi</a:t>
            </a:r>
            <a:r>
              <a:rPr lang="en-US" sz="2000" dirty="0">
                <a:latin typeface="Calibri"/>
                <a:ea typeface="Calibri"/>
                <a:cs typeface="Calibri"/>
              </a:rPr>
              <a:t> LPTK (Negeri dan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Swasta</a:t>
            </a:r>
            <a:r>
              <a:rPr lang="en-US" sz="2000" dirty="0">
                <a:latin typeface="Calibri"/>
                <a:ea typeface="Calibri"/>
                <a:cs typeface="Calibri"/>
              </a:rPr>
              <a:t>)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berdasarkan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pembinanya</a:t>
            </a:r>
            <a:r>
              <a:rPr lang="en-US" sz="2000" dirty="0">
                <a:latin typeface="Calibri"/>
                <a:ea typeface="Calibri"/>
                <a:cs typeface="Calibri"/>
              </a:rPr>
              <a:t>: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LPTK di </a:t>
            </a:r>
            <a:r>
              <a:rPr lang="en-US" dirty="0" err="1">
                <a:latin typeface="Calibri"/>
                <a:ea typeface="Calibri"/>
                <a:cs typeface="Calibri"/>
              </a:rPr>
              <a:t>bawah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pembinaan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Kemdiktisaintek</a:t>
            </a:r>
            <a:r>
              <a:rPr lang="en-US" dirty="0">
                <a:latin typeface="Calibri"/>
                <a:ea typeface="Calibri"/>
                <a:cs typeface="Calibri"/>
              </a:rPr>
              <a:t> (dan nama-nama </a:t>
            </a:r>
            <a:r>
              <a:rPr lang="en-US" dirty="0" err="1">
                <a:latin typeface="Calibri"/>
                <a:ea typeface="Calibri"/>
                <a:cs typeface="Calibri"/>
              </a:rPr>
              <a:t>kementerian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sebelumnya</a:t>
            </a:r>
            <a:r>
              <a:rPr lang="en-US" dirty="0">
                <a:latin typeface="Calibri"/>
                <a:ea typeface="Calibri"/>
                <a:cs typeface="Calibri"/>
              </a:rPr>
              <a:t>)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LPTK di </a:t>
            </a:r>
            <a:r>
              <a:rPr lang="en-US" dirty="0" err="1">
                <a:latin typeface="Calibri"/>
                <a:ea typeface="Calibri"/>
                <a:cs typeface="Calibri"/>
              </a:rPr>
              <a:t>bawah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pembinaan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latin typeface="Calibri"/>
                <a:ea typeface="Calibri"/>
                <a:cs typeface="Calibri"/>
              </a:rPr>
              <a:t>Kemenag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285750" lvl="1" indent="-285750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LPTK </a:t>
            </a:r>
            <a:r>
              <a:rPr lang="en-US" sz="2000" err="1">
                <a:latin typeface="Calibri"/>
                <a:ea typeface="Calibri"/>
                <a:cs typeface="Calibri"/>
              </a:rPr>
              <a:t>berdasarkan</a:t>
            </a:r>
            <a:r>
              <a:rPr lang="en-US" sz="2000" dirty="0">
                <a:latin typeface="Calibri"/>
                <a:ea typeface="Calibri"/>
                <a:cs typeface="Calibri"/>
              </a:rPr>
              <a:t> unit </a:t>
            </a:r>
            <a:r>
              <a:rPr lang="en-US" sz="2000" err="1">
                <a:latin typeface="Calibri"/>
                <a:ea typeface="Calibri"/>
                <a:cs typeface="Calibri"/>
              </a:rPr>
              <a:t>pengelolanya</a:t>
            </a:r>
            <a:r>
              <a:rPr lang="en-US" sz="2000" dirty="0">
                <a:latin typeface="Calibri"/>
                <a:ea typeface="Calibri"/>
                <a:cs typeface="Calibri"/>
              </a:rPr>
              <a:t>: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LPTK </a:t>
            </a:r>
            <a:r>
              <a:rPr lang="en-US" err="1">
                <a:latin typeface="Calibri"/>
                <a:ea typeface="Calibri"/>
                <a:cs typeface="Calibri"/>
              </a:rPr>
              <a:t>eks</a:t>
            </a:r>
            <a:r>
              <a:rPr lang="en-US" dirty="0">
                <a:latin typeface="Calibri"/>
                <a:ea typeface="Calibri"/>
                <a:cs typeface="Calibri"/>
              </a:rPr>
              <a:t> 12 IKIP Negeri yang </a:t>
            </a:r>
            <a:r>
              <a:rPr lang="en-US" err="1">
                <a:latin typeface="Calibri"/>
                <a:ea typeface="Calibri"/>
                <a:cs typeface="Calibri"/>
              </a:rPr>
              <a:t>memperoleh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i="1" dirty="0">
                <a:latin typeface="Calibri"/>
                <a:ea typeface="Calibri"/>
                <a:cs typeface="Calibri"/>
              </a:rPr>
              <a:t>wider-mandate </a:t>
            </a:r>
            <a:r>
              <a:rPr lang="en-US" err="1">
                <a:latin typeface="Calibri"/>
                <a:ea typeface="Calibri"/>
                <a:cs typeface="Calibri"/>
              </a:rPr>
              <a:t>umumnya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dipimpin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langsung</a:t>
            </a:r>
            <a:r>
              <a:rPr lang="en-US" dirty="0">
                <a:latin typeface="Calibri"/>
                <a:ea typeface="Calibri"/>
                <a:cs typeface="Calibri"/>
              </a:rPr>
              <a:t> oleh </a:t>
            </a:r>
            <a:r>
              <a:rPr lang="en-US" err="1">
                <a:latin typeface="Calibri"/>
                <a:ea typeface="Calibri"/>
                <a:cs typeface="Calibri"/>
              </a:rPr>
              <a:t>Rektor</a:t>
            </a:r>
            <a:r>
              <a:rPr lang="en-US" dirty="0">
                <a:latin typeface="Calibri"/>
                <a:ea typeface="Calibri"/>
                <a:cs typeface="Calibri"/>
              </a:rPr>
              <a:t> dan </a:t>
            </a:r>
            <a:r>
              <a:rPr lang="en-US" err="1">
                <a:latin typeface="Calibri"/>
                <a:ea typeface="Calibri"/>
                <a:cs typeface="Calibri"/>
              </a:rPr>
              <a:t>jajarannya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semua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Fakultas</a:t>
            </a:r>
            <a:r>
              <a:rPr lang="en-US" dirty="0">
                <a:latin typeface="Calibri"/>
                <a:ea typeface="Calibri"/>
                <a:cs typeface="Calibri"/>
              </a:rPr>
              <a:t>/Dekan </a:t>
            </a:r>
            <a:r>
              <a:rPr lang="en-US" err="1">
                <a:latin typeface="Calibri"/>
                <a:ea typeface="Calibri"/>
                <a:cs typeface="Calibri"/>
              </a:rPr>
              <a:t>memiliki</a:t>
            </a:r>
            <a:r>
              <a:rPr lang="en-US" dirty="0">
                <a:latin typeface="Calibri"/>
                <a:ea typeface="Calibri"/>
                <a:cs typeface="Calibri"/>
              </a:rPr>
              <a:t>/</a:t>
            </a:r>
            <a:r>
              <a:rPr lang="en-US" err="1">
                <a:latin typeface="Calibri"/>
                <a:ea typeface="Calibri"/>
                <a:cs typeface="Calibri"/>
              </a:rPr>
              <a:t>mengelola</a:t>
            </a:r>
            <a:r>
              <a:rPr lang="en-US" dirty="0">
                <a:latin typeface="Calibri"/>
                <a:ea typeface="Calibri"/>
                <a:cs typeface="Calibri"/>
              </a:rPr>
              <a:t> program </a:t>
            </a:r>
            <a:r>
              <a:rPr lang="en-US" err="1">
                <a:latin typeface="Calibri"/>
                <a:ea typeface="Calibri"/>
                <a:cs typeface="Calibri"/>
              </a:rPr>
              <a:t>studi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kependidikan</a:t>
            </a:r>
            <a:r>
              <a:rPr lang="en-US" dirty="0">
                <a:latin typeface="Calibri"/>
                <a:ea typeface="Calibri"/>
                <a:cs typeface="Calibri"/>
              </a:rPr>
              <a:t> dan PPG;</a:t>
            </a:r>
          </a:p>
          <a:p>
            <a:pPr marL="742950" lvl="1" indent="-285750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ea typeface="Calibri"/>
                <a:cs typeface="Calibri"/>
              </a:rPr>
              <a:t>LPTK di </a:t>
            </a:r>
            <a:r>
              <a:rPr lang="en-US" err="1">
                <a:latin typeface="Calibri"/>
                <a:ea typeface="Calibri"/>
                <a:cs typeface="Calibri"/>
              </a:rPr>
              <a:t>bawah</a:t>
            </a:r>
            <a:r>
              <a:rPr lang="en-US" dirty="0">
                <a:latin typeface="Calibri"/>
                <a:ea typeface="Calibri"/>
                <a:cs typeface="Calibri"/>
              </a:rPr>
              <a:t> Universitas </a:t>
            </a:r>
            <a:r>
              <a:rPr lang="en-US" err="1">
                <a:latin typeface="Calibri"/>
                <a:ea typeface="Calibri"/>
                <a:cs typeface="Calibri"/>
              </a:rPr>
              <a:t>selain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eks</a:t>
            </a:r>
            <a:r>
              <a:rPr lang="en-US" dirty="0">
                <a:latin typeface="Calibri"/>
                <a:ea typeface="Calibri"/>
                <a:cs typeface="Calibri"/>
              </a:rPr>
              <a:t> IKIP pada </a:t>
            </a:r>
            <a:r>
              <a:rPr lang="en-US" err="1">
                <a:latin typeface="Calibri"/>
                <a:ea typeface="Calibri"/>
                <a:cs typeface="Calibri"/>
              </a:rPr>
              <a:t>umumnya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berada</a:t>
            </a:r>
            <a:r>
              <a:rPr lang="en-US" dirty="0">
                <a:latin typeface="Calibri"/>
                <a:ea typeface="Calibri"/>
                <a:cs typeface="Calibri"/>
              </a:rPr>
              <a:t> di </a:t>
            </a:r>
            <a:r>
              <a:rPr lang="en-US" err="1">
                <a:latin typeface="Calibri"/>
                <a:ea typeface="Calibri"/>
                <a:cs typeface="Calibri"/>
              </a:rPr>
              <a:t>bawah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pengelolaan</a:t>
            </a:r>
            <a:r>
              <a:rPr lang="en-US" dirty="0">
                <a:latin typeface="Calibri"/>
                <a:ea typeface="Calibri"/>
                <a:cs typeface="Calibri"/>
              </a:rPr>
              <a:t> Dekan FKIP (</a:t>
            </a:r>
            <a:r>
              <a:rPr lang="en-US" err="1">
                <a:latin typeface="Calibri"/>
                <a:ea typeface="Calibri"/>
                <a:cs typeface="Calibri"/>
              </a:rPr>
              <a:t>atau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fakultas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sejenis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lainnya</a:t>
            </a:r>
            <a:r>
              <a:rPr lang="en-US" dirty="0">
                <a:latin typeface="Calibri"/>
                <a:ea typeface="Calibri"/>
                <a:cs typeface="Calibri"/>
              </a:rPr>
              <a:t>), </a:t>
            </a:r>
            <a:r>
              <a:rPr lang="en-US" err="1">
                <a:latin typeface="Calibri"/>
                <a:ea typeface="Calibri"/>
                <a:cs typeface="Calibri"/>
              </a:rPr>
              <a:t>semua</a:t>
            </a:r>
            <a:r>
              <a:rPr lang="en-US" dirty="0">
                <a:latin typeface="Calibri"/>
                <a:ea typeface="Calibri"/>
                <a:cs typeface="Calibri"/>
              </a:rPr>
              <a:t> program </a:t>
            </a:r>
            <a:r>
              <a:rPr lang="en-US" err="1">
                <a:latin typeface="Calibri"/>
                <a:ea typeface="Calibri"/>
                <a:cs typeface="Calibri"/>
              </a:rPr>
              <a:t>studi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kependidikan</a:t>
            </a:r>
            <a:r>
              <a:rPr lang="en-US" dirty="0">
                <a:latin typeface="Calibri"/>
                <a:ea typeface="Calibri"/>
                <a:cs typeface="Calibri"/>
              </a:rPr>
              <a:t> dan PPG </a:t>
            </a:r>
            <a:r>
              <a:rPr lang="en-US" err="1">
                <a:latin typeface="Calibri"/>
                <a:ea typeface="Calibri"/>
                <a:cs typeface="Calibri"/>
              </a:rPr>
              <a:t>berada</a:t>
            </a:r>
            <a:r>
              <a:rPr lang="en-US" dirty="0">
                <a:latin typeface="Calibri"/>
                <a:ea typeface="Calibri"/>
                <a:cs typeface="Calibri"/>
              </a:rPr>
              <a:t> di </a:t>
            </a:r>
            <a:r>
              <a:rPr lang="en-US" err="1">
                <a:latin typeface="Calibri"/>
                <a:ea typeface="Calibri"/>
                <a:cs typeface="Calibri"/>
              </a:rPr>
              <a:t>bawah</a:t>
            </a:r>
            <a:r>
              <a:rPr lang="en-US" dirty="0">
                <a:latin typeface="Calibri"/>
                <a:ea typeface="Calibri"/>
                <a:cs typeface="Calibri"/>
              </a:rPr>
              <a:t> FKIP </a:t>
            </a:r>
            <a:r>
              <a:rPr lang="en-US" err="1">
                <a:latin typeface="Calibri"/>
                <a:ea typeface="Calibri"/>
                <a:cs typeface="Calibri"/>
              </a:rPr>
              <a:t>Setelah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pemberlakuan</a:t>
            </a:r>
            <a:r>
              <a:rPr lang="en-US" dirty="0">
                <a:latin typeface="Calibri"/>
                <a:ea typeface="Calibri"/>
                <a:cs typeface="Calibri"/>
              </a:rPr>
              <a:t> UU </a:t>
            </a:r>
            <a:r>
              <a:rPr lang="en-US" err="1">
                <a:latin typeface="Calibri"/>
                <a:ea typeface="Calibri"/>
                <a:cs typeface="Calibri"/>
              </a:rPr>
              <a:t>tentang</a:t>
            </a:r>
            <a:r>
              <a:rPr lang="en-US" dirty="0">
                <a:latin typeface="Calibri"/>
                <a:ea typeface="Calibri"/>
                <a:cs typeface="Calibri"/>
              </a:rPr>
              <a:t> Guru dan Dosen </a:t>
            </a:r>
            <a:r>
              <a:rPr lang="en-US" err="1">
                <a:latin typeface="Calibri"/>
                <a:ea typeface="Calibri"/>
                <a:cs typeface="Calibri"/>
              </a:rPr>
              <a:t>tahun</a:t>
            </a:r>
            <a:r>
              <a:rPr lang="en-US" dirty="0">
                <a:latin typeface="Calibri"/>
                <a:ea typeface="Calibri"/>
                <a:cs typeface="Calibri"/>
              </a:rPr>
              <a:t> 2005, </a:t>
            </a:r>
            <a:r>
              <a:rPr lang="en-US" err="1">
                <a:latin typeface="Calibri"/>
                <a:ea typeface="Calibri"/>
                <a:cs typeface="Calibri"/>
              </a:rPr>
              <a:t>keberadaan</a:t>
            </a:r>
            <a:r>
              <a:rPr lang="en-US" dirty="0">
                <a:latin typeface="Calibri"/>
                <a:ea typeface="Calibri"/>
                <a:cs typeface="Calibri"/>
              </a:rPr>
              <a:t> Program Studi Pendidikan </a:t>
            </a:r>
            <a:r>
              <a:rPr lang="en-US" err="1">
                <a:latin typeface="Calibri"/>
                <a:ea typeface="Calibri"/>
                <a:cs typeface="Calibri"/>
              </a:rPr>
              <a:t>Profesi</a:t>
            </a:r>
            <a:r>
              <a:rPr lang="en-US" dirty="0">
                <a:latin typeface="Calibri"/>
                <a:ea typeface="Calibri"/>
                <a:cs typeface="Calibri"/>
              </a:rPr>
              <a:t> Guru </a:t>
            </a:r>
            <a:r>
              <a:rPr lang="en-US" err="1">
                <a:latin typeface="Calibri"/>
                <a:ea typeface="Calibri"/>
                <a:cs typeface="Calibri"/>
              </a:rPr>
              <a:t>menjadi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ciri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khusus</a:t>
            </a:r>
            <a:r>
              <a:rPr lang="en-US" dirty="0">
                <a:latin typeface="Calibri"/>
                <a:ea typeface="Calibri"/>
                <a:cs typeface="Calibri"/>
              </a:rPr>
              <a:t> LPTK yang </a:t>
            </a:r>
            <a:r>
              <a:rPr lang="en-US" err="1">
                <a:latin typeface="Calibri"/>
                <a:ea typeface="Calibri"/>
                <a:cs typeface="Calibri"/>
              </a:rPr>
              <a:t>tidak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dimiliki</a:t>
            </a:r>
            <a:r>
              <a:rPr lang="en-US" dirty="0">
                <a:latin typeface="Calibri"/>
                <a:ea typeface="Calibri"/>
                <a:cs typeface="Calibri"/>
              </a:rPr>
              <a:t> oleh </a:t>
            </a:r>
            <a:r>
              <a:rPr lang="en-US" err="1">
                <a:latin typeface="Calibri"/>
                <a:ea typeface="Calibri"/>
                <a:cs typeface="Calibri"/>
              </a:rPr>
              <a:t>jenis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perguruan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tinggi</a:t>
            </a:r>
            <a:r>
              <a:rPr lang="en-US" dirty="0">
                <a:latin typeface="Calibri"/>
                <a:ea typeface="Calibri"/>
                <a:cs typeface="Calibri"/>
              </a:rPr>
              <a:t> lain;</a:t>
            </a:r>
            <a:endParaRPr lang="en-US">
              <a:latin typeface="Calibri"/>
              <a:ea typeface="Calibri"/>
              <a:cs typeface="Calibri"/>
            </a:endParaRPr>
          </a:p>
          <a:p>
            <a:pPr marL="228600" indent="-228600">
              <a:lnSpc>
                <a:spcPct val="110000"/>
              </a:lnSpc>
              <a:spcBef>
                <a:spcPts val="1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</a:rPr>
              <a:t>UU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tentang</a:t>
            </a:r>
            <a:r>
              <a:rPr lang="en-US" sz="2000" dirty="0">
                <a:latin typeface="Calibri"/>
                <a:ea typeface="Calibri"/>
                <a:cs typeface="Calibri"/>
              </a:rPr>
              <a:t> Guru dan Dosen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menjadi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titik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awal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penyelenggaraan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pendidikan</a:t>
            </a:r>
            <a:r>
              <a:rPr lang="en-US" sz="2000" dirty="0">
                <a:latin typeface="Calibri"/>
                <a:ea typeface="Calibri"/>
                <a:cs typeface="Calibri"/>
              </a:rPr>
              <a:t> guru model </a:t>
            </a:r>
            <a:r>
              <a:rPr lang="en-US" sz="2000" i="1" dirty="0">
                <a:latin typeface="Calibri"/>
                <a:ea typeface="Calibri"/>
                <a:cs typeface="Calibri"/>
              </a:rPr>
              <a:t>consecutive</a:t>
            </a:r>
            <a:r>
              <a:rPr lang="en-US" sz="2000" dirty="0">
                <a:latin typeface="Calibri"/>
                <a:ea typeface="Calibri"/>
                <a:cs typeface="Calibri"/>
              </a:rPr>
              <a:t> (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dari</a:t>
            </a:r>
            <a:r>
              <a:rPr lang="en-US" sz="2000" dirty="0"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ea typeface="Calibri"/>
                <a:cs typeface="Calibri"/>
              </a:rPr>
              <a:t>sebelumnya</a:t>
            </a:r>
            <a:r>
              <a:rPr lang="en-US" sz="2000" dirty="0">
                <a:latin typeface="Calibri"/>
                <a:ea typeface="Calibri"/>
                <a:cs typeface="Calibri"/>
              </a:rPr>
              <a:t> model </a:t>
            </a:r>
            <a:r>
              <a:rPr lang="en-US" sz="2000" i="1" dirty="0">
                <a:latin typeface="Calibri"/>
                <a:ea typeface="Calibri"/>
                <a:cs typeface="Calibri"/>
              </a:rPr>
              <a:t>concurrent</a:t>
            </a:r>
            <a:r>
              <a:rPr lang="en-US" sz="2000" dirty="0">
                <a:latin typeface="Calibri"/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159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3457575" y="1291976"/>
            <a:ext cx="28575" cy="452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7848600" y="1225301"/>
            <a:ext cx="9525" cy="4591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1975" y="90487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KemdiktiSainTek</a:t>
            </a:r>
          </a:p>
          <a:p>
            <a:r>
              <a:rPr lang="en-US" smtClean="0">
                <a:latin typeface="Calibri" pitchFamily="34" charset="0"/>
                <a:cs typeface="Calibri" pitchFamily="34" charset="0"/>
              </a:rPr>
              <a:t>Dit. Kelembagaan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4275" y="902136"/>
            <a:ext cx="390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KemdikDasMen Ditjen GTK dan PG</a:t>
            </a:r>
          </a:p>
          <a:p>
            <a:pPr algn="ctr"/>
            <a:r>
              <a:rPr lang="en-US" smtClean="0">
                <a:latin typeface="Calibri" pitchFamily="34" charset="0"/>
                <a:cs typeface="Calibri" pitchFamily="34" charset="0"/>
              </a:rPr>
              <a:t>Dit. PPG (Permendikdasmen No 1 Th 2024 Pasal 86)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4850" y="968810"/>
            <a:ext cx="334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LPTK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24274" y="1825466"/>
            <a:ext cx="390524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penyiapan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perumusan kebijakan di bidang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pendidikan profesi </a:t>
            </a:r>
            <a:r>
              <a:rPr lang="en-US" sz="1600">
                <a:latin typeface="Calibri" pitchFamily="34" charset="0"/>
                <a:cs typeface="Calibri" pitchFamily="34" charset="0"/>
              </a:rPr>
              <a:t>guru;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pelaksanaan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kebijakan di bidang pendidikan profesi guru;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pelaksanaan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kebijakan di bidang standar dan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penjaminan mutu </a:t>
            </a:r>
            <a:r>
              <a:rPr lang="en-US" sz="1600">
                <a:latin typeface="Calibri" pitchFamily="34" charset="0"/>
                <a:cs typeface="Calibri" pitchFamily="34" charset="0"/>
              </a:rPr>
              <a:t>pada pendidikan profesi guru;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… dst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pelaksanaan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urusan ketatausahaan direktorat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7123" y="4460617"/>
            <a:ext cx="4029077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Calibri" pitchFamily="34" charset="0"/>
                <a:cs typeface="Calibri" pitchFamily="34" charset="0"/>
              </a:rPr>
              <a:t>Th 2021 sampai 2024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: Dit PPG menyusun kurikulum, perangkat pembelajaran, menyiapkan LMS beserta isinya dan merekrut mahasiswa 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PPG Prajab maupun Daljab.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Tahun 2025 Istilah Prajab dan Daljab</a:t>
            </a:r>
            <a:r>
              <a:rPr lang="en-US" sz="1600" b="1" smtClean="0">
                <a:latin typeface="Calibri" pitchFamily="34" charset="0"/>
                <a:cs typeface="Calibri" pitchFamily="34" charset="0"/>
              </a:rPr>
              <a:t> diganti menjadi “Calon Guru” dan “Guru Tertentu” </a:t>
            </a:r>
            <a:endParaRPr lang="en-US" sz="16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9575" y="1446431"/>
            <a:ext cx="3790950" cy="10772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alibri" pitchFamily="34" charset="0"/>
                <a:cs typeface="Calibri" pitchFamily="34" charset="0"/>
              </a:rPr>
              <a:t>Melalui Prodi PPG menyelenggarakan Pendidikan Profesi Guru berdasar kurikulum dan perangkat pembelajaran yang disusun Dit PPG - GTK</a:t>
            </a:r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3" name="Straight Arrow Connector 12"/>
          <p:cNvCxnSpPr>
            <a:stCxn id="9" idx="2"/>
            <a:endCxn id="11" idx="1"/>
          </p:cNvCxnSpPr>
          <p:nvPr/>
        </p:nvCxnSpPr>
        <p:spPr>
          <a:xfrm flipV="1">
            <a:off x="5676899" y="1985040"/>
            <a:ext cx="2352676" cy="245652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29575" y="2772280"/>
            <a:ext cx="379095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Calibri"/>
                <a:ea typeface="Calibri"/>
                <a:cs typeface="Calibri"/>
              </a:rPr>
              <a:t>LPTK adalah </a:t>
            </a:r>
            <a:r>
              <a:rPr lang="en-US" sz="1600" b="1">
                <a:latin typeface="Calibri"/>
                <a:ea typeface="Calibri"/>
                <a:cs typeface="Calibri"/>
              </a:rPr>
              <a:t>perguruan tinggi </a:t>
            </a:r>
            <a:r>
              <a:rPr lang="en-US" sz="1600">
                <a:latin typeface="Calibri"/>
                <a:ea typeface="Calibri"/>
                <a:cs typeface="Calibri"/>
              </a:rPr>
              <a:t>yang diberi tugas oleh Pemerintah untuk menyelenggarakan program pengadaan guru pada pendidikan anak usia dini jalur pendidikan formal, pendidikan dasar, dan/atau pendidikan menengah, serta untuk menyelenggarakan dan mengembangkan ilmu kependidikan dan </a:t>
            </a:r>
            <a:r>
              <a:rPr lang="en-US" sz="1600" smtClean="0">
                <a:latin typeface="Calibri"/>
                <a:ea typeface="Calibri"/>
                <a:cs typeface="Calibri"/>
              </a:rPr>
              <a:t>nonkependidikan (UUGD tahun 2005)</a:t>
            </a:r>
            <a:endParaRPr lang="en-US" sz="1600"/>
          </a:p>
        </p:txBody>
      </p:sp>
      <p:sp>
        <p:nvSpPr>
          <p:cNvPr id="20" name="TextBox 19"/>
          <p:cNvSpPr txBox="1"/>
          <p:nvPr/>
        </p:nvSpPr>
        <p:spPr>
          <a:xfrm>
            <a:off x="561975" y="397260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Dit. Belmawa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975" y="4391233"/>
            <a:ext cx="2828925" cy="16004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pitchFamily="34" charset="0"/>
                <a:cs typeface="Calibri" pitchFamily="34" charset="0"/>
              </a:rPr>
              <a:t>penyiapan perumusan kebijakan di bidang pembelajaran </a:t>
            </a:r>
          </a:p>
          <a:p>
            <a:r>
              <a:rPr lang="en-US" sz="1600">
                <a:latin typeface="Calibri" pitchFamily="34" charset="0"/>
                <a:cs typeface="Calibri" pitchFamily="34" charset="0"/>
              </a:rPr>
              <a:t>dan kemahasiswaan pada pendidikan tinggi  akademik, </a:t>
            </a:r>
          </a:p>
          <a:p>
            <a:r>
              <a:rPr lang="en-US" sz="1600">
                <a:latin typeface="Calibri" pitchFamily="34" charset="0"/>
                <a:cs typeface="Calibri" pitchFamily="34" charset="0"/>
              </a:rPr>
              <a:t>vokasi, 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dan profesi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6250" y="1551206"/>
            <a:ext cx="2914650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>
                <a:latin typeface="Calibri" pitchFamily="34" charset="0"/>
                <a:cs typeface="Calibri" pitchFamily="34" charset="0"/>
              </a:rPr>
              <a:t>penyiapan perumusan kebijakan di bidang kelembagaan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pada </a:t>
            </a:r>
            <a:r>
              <a:rPr lang="en-US" sz="1600">
                <a:latin typeface="Calibri" pitchFamily="34" charset="0"/>
                <a:cs typeface="Calibri" pitchFamily="34" charset="0"/>
              </a:rPr>
              <a:t>pendidikan tinggi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akademik</a:t>
            </a:r>
            <a:r>
              <a:rPr lang="en-US" sz="1600">
                <a:latin typeface="Calibri" pitchFamily="34" charset="0"/>
                <a:cs typeface="Calibri" pitchFamily="34" charset="0"/>
              </a:rPr>
              <a:t>, vokasi, </a:t>
            </a:r>
            <a:r>
              <a:rPr lang="en-US" sz="1600" b="1">
                <a:latin typeface="Calibri" pitchFamily="34" charset="0"/>
                <a:cs typeface="Calibri" pitchFamily="34" charset="0"/>
              </a:rPr>
              <a:t>dan profesi</a:t>
            </a:r>
            <a:r>
              <a:rPr lang="en-US" sz="160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pelaksanaan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kebijakan di bidang kelembagaan pada </a:t>
            </a:r>
            <a:r>
              <a:rPr lang="en-US" sz="1600" smtClean="0">
                <a:latin typeface="Calibri" pitchFamily="34" charset="0"/>
                <a:cs typeface="Calibri" pitchFamily="34" charset="0"/>
              </a:rPr>
              <a:t>pendidikan </a:t>
            </a:r>
            <a:r>
              <a:rPr lang="en-US" sz="1600">
                <a:latin typeface="Calibri" pitchFamily="34" charset="0"/>
                <a:cs typeface="Calibri" pitchFamily="34" charset="0"/>
              </a:rPr>
              <a:t>tinggi akademik, vokasi, dan profesi;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952750" y="6400800"/>
            <a:ext cx="6972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2"/>
          </p:cNvCxnSpPr>
          <p:nvPr/>
        </p:nvCxnSpPr>
        <p:spPr>
          <a:xfrm flipV="1">
            <a:off x="9925050" y="5080604"/>
            <a:ext cx="0" cy="13201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</p:cNvCxnSpPr>
          <p:nvPr/>
        </p:nvCxnSpPr>
        <p:spPr>
          <a:xfrm>
            <a:off x="1976438" y="5991671"/>
            <a:ext cx="976312" cy="4091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2"/>
          </p:cNvCxnSpPr>
          <p:nvPr/>
        </p:nvCxnSpPr>
        <p:spPr>
          <a:xfrm>
            <a:off x="1933575" y="3859530"/>
            <a:ext cx="0" cy="4824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33575" y="4341939"/>
            <a:ext cx="42863" cy="1649731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362325" y="4782083"/>
            <a:ext cx="2000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/>
              <a:t>?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19255008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1367</Words>
  <Application>Microsoft Office PowerPoint</Application>
  <PresentationFormat>Custom</PresentationFormat>
  <Paragraphs>176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ChronicleVTI</vt:lpstr>
      <vt:lpstr>PowerPoint Presentation</vt:lpstr>
      <vt:lpstr>Dasar Hukum</vt:lpstr>
      <vt:lpstr>Latar Belakang (1)</vt:lpstr>
      <vt:lpstr>Latar Belakang (2)</vt:lpstr>
      <vt:lpstr>Latar Belakang (3)</vt:lpstr>
      <vt:lpstr>Latar Belakang (4) -- Perpres Nomor 12 Tahun 2025</vt:lpstr>
      <vt:lpstr>Catatan tentang LPTK (1)</vt:lpstr>
      <vt:lpstr>Catatan tentang LPTK (2)</vt:lpstr>
      <vt:lpstr>PowerPoint Presentation</vt:lpstr>
      <vt:lpstr>Pendahuluan</vt:lpstr>
      <vt:lpstr>Tujuan</vt:lpstr>
      <vt:lpstr>Syarat Penerima Bantuan</vt:lpstr>
      <vt:lpstr>Rincian Kegiatan </vt:lpstr>
      <vt:lpstr>Bentuk-bentuk Kegiatan</vt:lpstr>
      <vt:lpstr>Luaran yang Diharapkan</vt:lpstr>
      <vt:lpstr>Indikator Kinerja Program (1)</vt:lpstr>
      <vt:lpstr>Indikator Kinerja Program (2)</vt:lpstr>
      <vt:lpstr>Indikator Kinerja Program (3)</vt:lpstr>
      <vt:lpstr>Besaran Dana Bantuan</vt:lpstr>
      <vt:lpstr>Komponen dan Besaran Pembiayaan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Hank</dc:creator>
  <cp:lastModifiedBy>hariwibawanto@gmail.com</cp:lastModifiedBy>
  <cp:revision>198</cp:revision>
  <dcterms:created xsi:type="dcterms:W3CDTF">2025-05-04T12:08:57Z</dcterms:created>
  <dcterms:modified xsi:type="dcterms:W3CDTF">2025-05-14T01:34:43Z</dcterms:modified>
</cp:coreProperties>
</file>